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jpeg" ContentType="image/jpeg"/>
  <Override PartName="/ppt/media/image4.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96663"/>
              <a:satOff val="-16428"/>
              <a:lumOff val="3004"/>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lvl1pPr indent="228600"/>
          </a:lstStyle>
          <a:p>
            <a:pPr/>
            <a:r>
              <a:t>This talk is a continuation..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defRPr b="1">
                <a:latin typeface="Arial"/>
                <a:ea typeface="Arial"/>
                <a:cs typeface="Arial"/>
                <a:sym typeface="Arial"/>
              </a:defRPr>
            </a:pPr>
            <a:r>
              <a:t>Vapor alone has close to 17,000 stars on Github. Vapor is currently the most popular framework due to its community, speed, and ease of use!</a:t>
            </a:r>
          </a:p>
          <a:p>
            <a:pPr>
              <a:defRPr b="1">
                <a:latin typeface="Arial"/>
                <a:ea typeface="Arial"/>
                <a:cs typeface="Arial"/>
                <a:sym typeface="Arial"/>
              </a:defRPr>
            </a:pPr>
          </a:p>
          <a:p>
            <a:pPr>
              <a:lnSpc>
                <a:spcPct val="117999"/>
              </a:lnSpc>
              <a:defRPr b="1"/>
            </a:pPr>
            <a:r>
              <a:t>Vapor is also the </a:t>
            </a:r>
            <a:r>
              <a:rPr i="1" u="sng"/>
              <a:t>only framework</a:t>
            </a:r>
            <a:r>
              <a:t> that is written purely in Swift; Focuses on keeping its APIs simple, readable, and keeping the naming and other conventions (with lots of protocols) in line with the language.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lvl1pPr>
              <a:lnSpc>
                <a:spcPct val="117999"/>
              </a:lnSpc>
              <a:defRPr b="1"/>
            </a:lvl1pPr>
          </a:lstStyle>
          <a:p>
            <a:pPr/>
            <a:r>
              <a:t>Works just like any web API, you can use Vapor on both ends (for web apps and mobile apps)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marL="638628" indent="-498928">
              <a:lnSpc>
                <a:spcPct val="115000"/>
              </a:lnSpc>
              <a:buClr>
                <a:srgbClr val="000000"/>
              </a:buClr>
              <a:buSzPts val="2200"/>
              <a:buFont typeface="Helvetica"/>
              <a:buChar char="●"/>
              <a:defRPr b="1">
                <a:latin typeface="Lato"/>
                <a:ea typeface="Lato"/>
                <a:cs typeface="Lato"/>
                <a:sym typeface="Lato"/>
              </a:defRPr>
            </a:pPr>
            <a:r>
              <a:t>No need to remember an SQL query</a:t>
            </a:r>
          </a:p>
          <a:p>
            <a:pPr marL="638628" indent="-498928">
              <a:lnSpc>
                <a:spcPct val="115000"/>
              </a:lnSpc>
              <a:buClr>
                <a:srgbClr val="000000"/>
              </a:buClr>
              <a:buSzPts val="2200"/>
              <a:buFont typeface="Helvetica"/>
              <a:buChar char="●"/>
              <a:defRPr b="1">
                <a:latin typeface="Lato"/>
                <a:ea typeface="Lato"/>
                <a:cs typeface="Lato"/>
                <a:sym typeface="Lato"/>
              </a:defRPr>
            </a:pPr>
            <a:r>
              <a:t>Works great with Swift</a:t>
            </a:r>
          </a:p>
          <a:p>
            <a:pPr marL="638628" indent="-498928">
              <a:lnSpc>
                <a:spcPct val="115000"/>
              </a:lnSpc>
              <a:buClr>
                <a:srgbClr val="000000"/>
              </a:buClr>
              <a:buSzPts val="2200"/>
              <a:buFont typeface="Helvetica"/>
              <a:buChar char="●"/>
              <a:defRPr b="1">
                <a:latin typeface="Lato"/>
                <a:ea typeface="Lato"/>
                <a:cs typeface="Lato"/>
                <a:sym typeface="Lato"/>
              </a:defRPr>
            </a:pPr>
            <a:r>
              <a:t>Can integrate with MySQL, SQLite, &amp; MongoDB</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marL="457200" indent="-311150">
              <a:lnSpc>
                <a:spcPct val="117999"/>
              </a:lnSpc>
              <a:buClr>
                <a:srgbClr val="000000"/>
              </a:buClr>
              <a:buSzPts val="1600"/>
              <a:buFont typeface="Helvetica"/>
              <a:buChar char="●"/>
              <a:defRPr b="1" sz="1600">
                <a:latin typeface="Roboto"/>
                <a:ea typeface="Roboto"/>
                <a:cs typeface="Roboto"/>
                <a:sym typeface="Roboto"/>
              </a:defRPr>
            </a:pPr>
            <a:r>
              <a:t>Has a Swift-like syntax</a:t>
            </a:r>
          </a:p>
          <a:p>
            <a:pPr marL="457200" indent="-311150">
              <a:lnSpc>
                <a:spcPct val="117999"/>
              </a:lnSpc>
              <a:buClr>
                <a:srgbClr val="000000"/>
              </a:buClr>
              <a:buSzPts val="1600"/>
              <a:buFont typeface="Helvetica"/>
              <a:buChar char="●"/>
              <a:defRPr b="1" sz="1600">
                <a:latin typeface="Roboto"/>
                <a:ea typeface="Roboto"/>
                <a:cs typeface="Roboto"/>
                <a:sym typeface="Roboto"/>
              </a:defRPr>
            </a:pPr>
            <a:r>
              <a:t>You can use this to generate a front-end website, and continue designing it with CSS however you’d like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defRPr b="1" sz="2000">
                <a:solidFill>
                  <a:srgbClr val="FF2600"/>
                </a:solidFill>
              </a:defRPr>
            </a:pPr>
            <a:r>
              <a:t>&gt;&gt; Go to installation site (vapor.codes) for show, then start demo! &lt;&lt;</a:t>
            </a:r>
          </a:p>
          <a:p>
            <a:pPr>
              <a:defRPr b="1" sz="2000">
                <a:solidFill>
                  <a:srgbClr val="FF2600"/>
                </a:solidFill>
              </a:defRPr>
            </a:pPr>
          </a:p>
          <a:p>
            <a:pPr>
              <a:defRPr b="1" sz="2000">
                <a:solidFill>
                  <a:srgbClr val="FF2600"/>
                </a:solidFill>
              </a:defRPr>
            </a:pPr>
            <a:r>
              <a:t>Run ‘vapor new FirstWebApp’, then ‘vapor build’, then ‘vapor run’</a:t>
            </a:r>
          </a:p>
          <a:p>
            <a:pPr>
              <a:defRPr b="1" sz="2000">
                <a:solidFill>
                  <a:srgbClr val="FF2600"/>
                </a:solidFill>
              </a:defRPr>
            </a:pPr>
          </a:p>
          <a:p>
            <a:pPr>
              <a:defRPr b="1" sz="2000">
                <a:solidFill>
                  <a:srgbClr val="FF2600"/>
                </a:solidFill>
              </a:defRPr>
            </a:pPr>
            <a:r>
              <a:t>Vapor Xcode -y to open Xcode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lnSpc>
                <a:spcPct val="117999"/>
              </a:lnSpc>
              <a:defRPr b="1" sz="1600"/>
            </a:pPr>
            <a:r>
              <a:t>Easy to Read</a:t>
            </a:r>
          </a:p>
          <a:p>
            <a:pPr>
              <a:lnSpc>
                <a:spcPct val="117999"/>
              </a:lnSpc>
              <a:defRPr b="1" sz="1600"/>
            </a:pPr>
            <a:r>
              <a:t>Open Source</a:t>
            </a:r>
          </a:p>
          <a:p>
            <a:pPr>
              <a:lnSpc>
                <a:spcPct val="117999"/>
              </a:lnSpc>
              <a:defRPr b="1" sz="1600"/>
            </a:pPr>
            <a:r>
              <a:t>Safe / Type-Safe</a:t>
            </a:r>
          </a:p>
          <a:p>
            <a:pPr>
              <a:lnSpc>
                <a:spcPct val="117999"/>
              </a:lnSpc>
              <a:defRPr b="1" sz="1600"/>
            </a:pPr>
            <a:r>
              <a:t>Server-side</a:t>
            </a:r>
          </a:p>
          <a:p>
            <a:pPr>
              <a:lnSpc>
                <a:spcPct val="117999"/>
              </a:lnSpc>
              <a:defRPr b="1" sz="1600"/>
            </a:pPr>
            <a:r>
              <a:t>Microservices &amp; Containerization </a:t>
            </a:r>
          </a:p>
          <a:p>
            <a:pPr>
              <a:lnSpc>
                <a:spcPct val="117999"/>
              </a:lnSpc>
              <a:defRPr b="1" sz="1600"/>
            </a:pPr>
          </a:p>
          <a:p>
            <a:pPr>
              <a:lnSpc>
                <a:spcPct val="117999"/>
              </a:lnSpc>
              <a:defRPr b="1" sz="1600"/>
            </a:pPr>
            <a:r>
              <a:t>Containerization — now you can build containerized applications on platforms like AWS </a:t>
            </a:r>
          </a:p>
          <a:p>
            <a:pPr>
              <a:lnSpc>
                <a:spcPct val="117999"/>
              </a:lnSpc>
              <a:defRPr b="1" sz="1600"/>
            </a:pPr>
          </a:p>
          <a:p>
            <a:pPr>
              <a:lnSpc>
                <a:spcPct val="117999"/>
              </a:lnSpc>
              <a:defRPr b="1" sz="1600"/>
            </a:pPr>
            <a:r>
              <a:t>OpenStack’s SwiftStack Architecture: you can run Swift servers on OpenStack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lvl1pPr marL="228600" indent="-228600">
              <a:lnSpc>
                <a:spcPct val="117999"/>
              </a:lnSpc>
              <a:buClr>
                <a:srgbClr val="000000"/>
              </a:buClr>
              <a:buSzPts val="1600"/>
              <a:buFont typeface="Helvetica Neue"/>
              <a:buChar char="•"/>
              <a:defRPr b="1" sz="1600"/>
            </a:lvl1pPr>
          </a:lstStyle>
          <a:p>
            <a:pPr/>
            <a:r>
              <a:t>The room is a lot more diverse, we’ve got some backend devs, and maybe even some devOps folks in here as well.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lvl1pPr marL="228600" indent="-228600">
              <a:lnSpc>
                <a:spcPct val="117999"/>
              </a:lnSpc>
              <a:buClr>
                <a:srgbClr val="000000"/>
              </a:buClr>
              <a:buSzPts val="1600"/>
              <a:buFont typeface="Helvetica Neue"/>
              <a:buChar char="•"/>
              <a:defRPr b="1" sz="1600"/>
            </a:lvl1pPr>
          </a:lstStyle>
          <a:p>
            <a:pPr/>
            <a:r>
              <a:t>Syntax was easier to read (which is especially important for a new language). No semicolons or excess square brackets or asterisks for pointers.</a:t>
            </a:r>
            <a:endParaRPr sz="2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lvl1pPr>
              <a:lnSpc>
                <a:spcPct val="117999"/>
              </a:lnSpc>
              <a:defRPr b="1"/>
            </a:lvl1pPr>
          </a:lstStyle>
          <a:p>
            <a:pPr/>
            <a:r>
              <a:t>What did that mean?? Gave developers more influence and control.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lvl1pPr>
              <a:lnSpc>
                <a:spcPct val="117999"/>
              </a:lnSpc>
            </a:lvl1pPr>
          </a:lstStyle>
          <a:p>
            <a:pPr/>
            <a:r>
              <a:t>Safety, Syntax, Speed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marL="262964" indent="-262964">
              <a:lnSpc>
                <a:spcPct val="117999"/>
              </a:lnSpc>
              <a:buSzPct val="75000"/>
              <a:buChar char="*"/>
              <a:defRPr b="1" sz="1600"/>
            </a:pPr>
            <a:r>
              <a:t>Binary equivalent of an API</a:t>
            </a:r>
          </a:p>
          <a:p>
            <a:pPr marL="228600" indent="-228600">
              <a:lnSpc>
                <a:spcPct val="117999"/>
              </a:lnSpc>
            </a:pPr>
          </a:p>
          <a:p>
            <a:pPr marL="262964" indent="-262964">
              <a:lnSpc>
                <a:spcPct val="117999"/>
              </a:lnSpc>
              <a:buSzPct val="75000"/>
              <a:buChar char="*"/>
              <a:defRPr b="1" sz="1600"/>
            </a:pPr>
            <a:r>
              <a:t>The solution so far has been to ship iOS apps that use Swift with the Swift dynamic binary itself. Instead of connecting to the OS, every app links to their own specific version of Swift!</a:t>
            </a:r>
          </a:p>
          <a:p>
            <a:pPr marL="262964" indent="-262964">
              <a:lnSpc>
                <a:spcPct val="117999"/>
              </a:lnSpc>
              <a:buSzPct val="75000"/>
              <a:buChar char="*"/>
            </a:pPr>
          </a:p>
          <a:p>
            <a:pPr marL="262964" indent="-262964">
              <a:lnSpc>
                <a:spcPct val="117999"/>
              </a:lnSpc>
              <a:buSzPct val="75000"/>
              <a:buChar char="*"/>
              <a:defRPr b="1" sz="1600"/>
            </a:pPr>
            <a:r>
              <a:t>The main advantage is that app developers can develop apps with Swift, while Swift is actively being developed, without running the risk of ABI incompatibility. Changes to Swift can be distributed without updating iOS.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lvl1pPr marL="228600" indent="-228600">
              <a:lnSpc>
                <a:spcPct val="117999"/>
              </a:lnSpc>
              <a:buClr>
                <a:srgbClr val="000000"/>
              </a:buClr>
              <a:buSzPts val="1600"/>
              <a:buFont typeface="Helvetica Neue"/>
              <a:buChar char="•"/>
              <a:defRPr b="1" sz="1600"/>
            </a:lvl1pPr>
          </a:lstStyle>
          <a:p>
            <a:pPr/>
            <a:r>
              <a:t>General overall issue of King Apple: You must build with Apple products, for Apple products.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lvl1pPr>
              <a:lnSpc>
                <a:spcPct val="117999"/>
              </a:lnSpc>
            </a:lvl1pPr>
          </a:lstStyle>
          <a:p>
            <a:pPr/>
            <a:r>
              <a:t>Works just like any web API, you can use Swift on both ends (for web apps and mobile apps)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lvl1pPr marL="228600" indent="-228600">
              <a:lnSpc>
                <a:spcPct val="117999"/>
              </a:lnSpc>
              <a:buClr>
                <a:srgbClr val="000000"/>
              </a:buClr>
              <a:buSzPts val="1600"/>
              <a:buFont typeface="Helvetica Neue"/>
              <a:buChar char="•"/>
              <a:defRPr b="1" sz="1600"/>
            </a:lvl1pPr>
          </a:lstStyle>
          <a:p>
            <a:pPr/>
            <a:r>
              <a:t>SwiftEngine is the first turn-key serverless Swift platform for app development, creators are instructors from USC.</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762000" y="2463800"/>
            <a:ext cx="11480800" cy="2540000"/>
          </a:xfrm>
          <a:prstGeom prst="rect">
            <a:avLst/>
          </a:prstGeom>
        </p:spPr>
        <p:txBody>
          <a:bodyPr anchor="b"/>
          <a:lstStyle/>
          <a:p>
            <a:pPr/>
            <a:r>
              <a:t>Title Text</a:t>
            </a:r>
          </a:p>
        </p:txBody>
      </p:sp>
      <p:sp>
        <p:nvSpPr>
          <p:cNvPr id="12" name="Body Level One…"/>
          <p:cNvSpPr txBox="1"/>
          <p:nvPr>
            <p:ph type="body" sz="quarter"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059"/>
          </a:xfrm>
          <a:prstGeom prst="rect">
            <a:avLst/>
          </a:prstGeom>
        </p:spPr>
        <p:txBody>
          <a:bodyPr anchor="t">
            <a:spAutoFit/>
          </a:bodyPr>
          <a:lstStyle>
            <a:lvl1pPr marL="0" indent="0" algn="ctr">
              <a:lnSpc>
                <a:spcPct val="110000"/>
              </a:lnSpc>
              <a:spcBef>
                <a:spcPts val="0"/>
              </a:spcBef>
              <a:buSzTx/>
              <a:buNone/>
              <a:defRPr b="1" i="1" sz="2400">
                <a:solidFill>
                  <a:srgbClr val="FFFFFF"/>
                </a:solidFill>
                <a:latin typeface="+mn-lt"/>
                <a:ea typeface="+mn-ea"/>
                <a:cs typeface="+mn-cs"/>
                <a:sym typeface="Helvetica Neue"/>
              </a:defRPr>
            </a:lvl1pPr>
          </a:lstStyle>
          <a:p>
            <a:pPr/>
            <a:r>
              <a:t>–Johnny Appleseed</a:t>
            </a:r>
          </a:p>
        </p:txBody>
      </p:sp>
      <p:sp>
        <p:nvSpPr>
          <p:cNvPr id="94" name="“Type a quote here.”"/>
          <p:cNvSpPr txBox="1"/>
          <p:nvPr>
            <p:ph type="body" sz="quarter" idx="14"/>
          </p:nvPr>
        </p:nvSpPr>
        <p:spPr>
          <a:xfrm>
            <a:off x="1270000" y="4305300"/>
            <a:ext cx="10464800" cy="647700"/>
          </a:xfrm>
          <a:prstGeom prst="rect">
            <a:avLst/>
          </a:prstGeom>
        </p:spPr>
        <p:txBody>
          <a:bodyPr>
            <a:spAutoFit/>
          </a:bodyPr>
          <a:lstStyle>
            <a:lvl1pPr marL="0" indent="0" algn="ctr">
              <a:lnSpc>
                <a:spcPct val="110000"/>
              </a:lnSpc>
              <a:spcBef>
                <a:spcPts val="0"/>
              </a:spcBef>
              <a:buSzTx/>
              <a:buNone/>
              <a:defRPr b="1" sz="3600">
                <a:solidFill>
                  <a:srgbClr val="FFFFFF"/>
                </a:solidFill>
                <a:effectLst>
                  <a:outerShdw sx="100000" sy="100000" kx="0" ky="0" algn="b" rotWithShape="0" blurRad="50800" dist="25400" dir="5400000">
                    <a:srgbClr val="020202"/>
                  </a:outerShdw>
                </a:effectLst>
                <a:latin typeface="+mn-lt"/>
                <a:ea typeface="+mn-ea"/>
                <a:cs typeface="+mn-cs"/>
                <a:sym typeface="Helvetica Neue"/>
              </a:defRPr>
            </a:lvl1pPr>
          </a:lstStyle>
          <a:p>
            <a:pPr/>
            <a:r>
              <a:t>“Type a quote here.” </a:t>
            </a: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141703583_2880x1921.jpeg"/>
          <p:cNvSpPr/>
          <p:nvPr>
            <p:ph type="pic" idx="13"/>
          </p:nvPr>
        </p:nvSpPr>
        <p:spPr>
          <a:xfrm>
            <a:off x="-812800" y="0"/>
            <a:ext cx="14622784"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141703583_2880x1921.jpeg"/>
          <p:cNvSpPr/>
          <p:nvPr>
            <p:ph type="pic" idx="13"/>
          </p:nvPr>
        </p:nvSpPr>
        <p:spPr>
          <a:xfrm>
            <a:off x="1104900" y="127000"/>
            <a:ext cx="10795000" cy="7200415"/>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Title Text"/>
          <p:cNvSpPr txBox="1"/>
          <p:nvPr>
            <p:ph type="title"/>
          </p:nvPr>
        </p:nvSpPr>
        <p:spPr>
          <a:xfrm>
            <a:off x="762000" y="6883400"/>
            <a:ext cx="11480800" cy="1079500"/>
          </a:xfrm>
          <a:prstGeom prst="rect">
            <a:avLst/>
          </a:prstGeom>
        </p:spPr>
        <p:txBody>
          <a:bodyPr anchor="b"/>
          <a:lstStyle/>
          <a:p>
            <a:pPr/>
            <a:r>
              <a:t>Title Text</a:t>
            </a:r>
          </a:p>
        </p:txBody>
      </p:sp>
      <p:sp>
        <p:nvSpPr>
          <p:cNvPr id="22" name="Body Level One…"/>
          <p:cNvSpPr txBox="1"/>
          <p:nvPr>
            <p:ph type="body" sz="quarter" idx="1"/>
          </p:nvPr>
        </p:nvSpPr>
        <p:spPr>
          <a:xfrm>
            <a:off x="762000" y="8128000"/>
            <a:ext cx="11480800" cy="9144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762000" y="3517900"/>
            <a:ext cx="11480800" cy="2717800"/>
          </a:xfrm>
          <a:prstGeom prst="rect">
            <a:avLst/>
          </a:prstGeom>
        </p:spPr>
        <p:txBody>
          <a:bodyPr/>
          <a:lstStyle/>
          <a:p>
            <a:pPr/>
            <a:r>
              <a:t>Title Text</a:t>
            </a:r>
          </a:p>
        </p:txBody>
      </p:sp>
      <p:sp>
        <p:nvSpPr>
          <p:cNvPr id="31"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5130800" y="419100"/>
            <a:ext cx="9262596" cy="8648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39" name="Title Text"/>
          <p:cNvSpPr txBox="1"/>
          <p:nvPr>
            <p:ph type="title"/>
          </p:nvPr>
        </p:nvSpPr>
        <p:spPr>
          <a:xfrm>
            <a:off x="762000" y="419100"/>
            <a:ext cx="5384800" cy="4597400"/>
          </a:xfrm>
          <a:prstGeom prst="rect">
            <a:avLst/>
          </a:prstGeom>
        </p:spPr>
        <p:txBody>
          <a:bodyPr anchor="b"/>
          <a:lstStyle>
            <a:lvl1pPr>
              <a:defRPr sz="5200"/>
            </a:lvl1pPr>
          </a:lstStyle>
          <a:p>
            <a:pPr/>
            <a:r>
              <a:t>Title Text</a:t>
            </a:r>
          </a:p>
        </p:txBody>
      </p:sp>
      <p:sp>
        <p:nvSpPr>
          <p:cNvPr id="40" name="Body Level One…"/>
          <p:cNvSpPr txBox="1"/>
          <p:nvPr>
            <p:ph type="body" sz="quarter"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5800664" y="1714886"/>
            <a:ext cx="7997247" cy="7467215"/>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965200"/>
            <a:ext cx="11480800" cy="7823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half" idx="13"/>
          </p:nvPr>
        </p:nvSpPr>
        <p:spPr>
          <a:xfrm>
            <a:off x="6007100" y="4356100"/>
            <a:ext cx="6870700" cy="4909486"/>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4" name="Image"/>
          <p:cNvSpPr/>
          <p:nvPr>
            <p:ph type="pic" sz="half" idx="14"/>
          </p:nvPr>
        </p:nvSpPr>
        <p:spPr>
          <a:xfrm>
            <a:off x="5918200" y="-304800"/>
            <a:ext cx="6451600" cy="64516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5" name="Image"/>
          <p:cNvSpPr/>
          <p:nvPr>
            <p:ph type="pic" idx="15"/>
          </p:nvPr>
        </p:nvSpPr>
        <p:spPr>
          <a:xfrm>
            <a:off x="-825500" y="419100"/>
            <a:ext cx="9258300" cy="8643492"/>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5150"/>
            <a:ext cx="368504" cy="374600"/>
          </a:xfrm>
          <a:prstGeom prst="rect">
            <a:avLst/>
          </a:prstGeom>
          <a:ln w="12700">
            <a:miter lim="400000"/>
          </a:ln>
        </p:spPr>
        <p:txBody>
          <a:bodyPr wrap="none" lIns="50800" tIns="50800" rIns="50800" bIns="50800" anchor="ctr">
            <a:spAutoFit/>
          </a:bodyPr>
          <a:lstStyle>
            <a:lvl1pPr>
              <a:defRPr sz="1800">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9pPr>
    </p:titleStyle>
    <p:bodyStyle>
      <a:lvl1pPr marL="406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812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1219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1625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20320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2438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2844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3251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3657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jpeg"/><Relationship Id="rId5"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g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5.g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hyperlink" Target="https://benchmarksgame-team.pages.debian.net/benchmarksgame/"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3.jpeg"/><Relationship Id="rId7" Type="http://schemas.openxmlformats.org/officeDocument/2006/relationships/image" Target="../media/image4.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gif"/><Relationship Id="rId3" Type="http://schemas.openxmlformats.org/officeDocument/2006/relationships/image" Target="../media/image8.g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gif"/><Relationship Id="rId4"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timirahj/Server-Side-Swift-using-Vapor-Talk"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hyperlink" Target="https://github.com/vapor/vapor" TargetMode="External"/><Relationship Id="rId4" Type="http://schemas.openxmlformats.org/officeDocument/2006/relationships/image" Target="../media/image1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hyperlink" Target="http://github.com/timirahj"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gif"/></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gif"/><Relationship Id="rId4"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Google Shape;59;p1"/>
          <p:cNvSpPr txBox="1"/>
          <p:nvPr>
            <p:ph type="ctrTitle"/>
          </p:nvPr>
        </p:nvSpPr>
        <p:spPr>
          <a:xfrm>
            <a:off x="762000" y="1117600"/>
            <a:ext cx="11480800" cy="2540000"/>
          </a:xfrm>
          <a:prstGeom prst="rect">
            <a:avLst/>
          </a:prstGeom>
        </p:spPr>
        <p:txBody>
          <a:bodyPr/>
          <a:lstStyle>
            <a:lvl1pPr>
              <a:defRPr i="1" sz="6000">
                <a:latin typeface="Comfortaa"/>
                <a:ea typeface="Comfortaa"/>
                <a:cs typeface="Comfortaa"/>
                <a:sym typeface="Comfortaa"/>
              </a:defRPr>
            </a:lvl1pPr>
          </a:lstStyle>
          <a:p>
            <a:pPr/>
            <a:r>
              <a:t>Let’s Go Serverless with Swift using Vapor</a:t>
            </a:r>
          </a:p>
        </p:txBody>
      </p:sp>
      <p:sp>
        <p:nvSpPr>
          <p:cNvPr id="120" name="Google Shape;60;p1"/>
          <p:cNvSpPr txBox="1"/>
          <p:nvPr>
            <p:ph type="subTitle" sz="quarter" idx="1"/>
          </p:nvPr>
        </p:nvSpPr>
        <p:spPr>
          <a:xfrm>
            <a:off x="673100" y="5624778"/>
            <a:ext cx="4190752" cy="1629718"/>
          </a:xfrm>
          <a:prstGeom prst="rect">
            <a:avLst/>
          </a:prstGeom>
        </p:spPr>
        <p:txBody>
          <a:bodyPr/>
          <a:lstStyle/>
          <a:p>
            <a:pPr defTabSz="554990">
              <a:defRPr b="1" i="1" sz="3325">
                <a:solidFill>
                  <a:srgbClr val="EF5FA7"/>
                </a:solidFill>
                <a:effectLst>
                  <a:outerShdw sx="100000" sy="100000" kx="0" ky="0" algn="b" rotWithShape="0" blurRad="48260" dist="24130" dir="5400000">
                    <a:srgbClr val="000000"/>
                  </a:outerShdw>
                </a:effectLst>
                <a:latin typeface="+mn-lt"/>
                <a:ea typeface="+mn-ea"/>
                <a:cs typeface="+mn-cs"/>
                <a:sym typeface="Helvetica Neue"/>
              </a:defRPr>
            </a:pPr>
            <a:r>
              <a:t>Timirah James</a:t>
            </a:r>
            <a:endParaRPr sz="3040"/>
          </a:p>
          <a:p>
            <a:pPr defTabSz="554990">
              <a:defRPr i="1" sz="3325">
                <a:effectLst>
                  <a:outerShdw sx="100000" sy="100000" kx="0" ky="0" algn="b" rotWithShape="0" blurRad="48260" dist="24130" dir="5400000">
                    <a:srgbClr val="000000"/>
                  </a:outerShdw>
                </a:effectLst>
                <a:latin typeface="+mn-lt"/>
                <a:ea typeface="+mn-ea"/>
                <a:cs typeface="+mn-cs"/>
                <a:sym typeface="Helvetica Neue"/>
              </a:defRPr>
            </a:pPr>
            <a:r>
              <a:t>Cloudinary</a:t>
            </a:r>
            <a:endParaRPr sz="3040"/>
          </a:p>
          <a:p>
            <a:pPr defTabSz="554990">
              <a:defRPr i="1" sz="3325">
                <a:effectLst>
                  <a:outerShdw sx="100000" sy="100000" kx="0" ky="0" algn="b" rotWithShape="0" blurRad="48260" dist="24130" dir="5400000">
                    <a:srgbClr val="000000"/>
                  </a:outerShdw>
                </a:effectLst>
                <a:latin typeface="+mn-lt"/>
                <a:ea typeface="+mn-ea"/>
                <a:cs typeface="+mn-cs"/>
                <a:sym typeface="Helvetica Neue"/>
              </a:defRPr>
            </a:pPr>
            <a:r>
              <a:t>Developer Advocate</a:t>
            </a:r>
          </a:p>
        </p:txBody>
      </p:sp>
      <p:pic>
        <p:nvPicPr>
          <p:cNvPr id="121" name="Google Shape;61;p1" descr="Google Shape;61;p1"/>
          <p:cNvPicPr>
            <a:picLocks noChangeAspect="1"/>
          </p:cNvPicPr>
          <p:nvPr/>
        </p:nvPicPr>
        <p:blipFill>
          <a:blip r:embed="rId3">
            <a:extLst/>
          </a:blip>
          <a:stretch>
            <a:fillRect/>
          </a:stretch>
        </p:blipFill>
        <p:spPr>
          <a:xfrm>
            <a:off x="10188630" y="8932167"/>
            <a:ext cx="571457" cy="571457"/>
          </a:xfrm>
          <a:prstGeom prst="rect">
            <a:avLst/>
          </a:prstGeom>
          <a:ln w="12700">
            <a:miter lim="400000"/>
          </a:ln>
        </p:spPr>
      </p:pic>
      <p:sp>
        <p:nvSpPr>
          <p:cNvPr id="122" name="Google Shape;62;p1"/>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pic>
        <p:nvPicPr>
          <p:cNvPr id="123" name="Google Shape;63;p1" descr="Google Shape;63;p1"/>
          <p:cNvPicPr>
            <a:picLocks noChangeAspect="1"/>
          </p:cNvPicPr>
          <p:nvPr/>
        </p:nvPicPr>
        <p:blipFill>
          <a:blip r:embed="rId4">
            <a:extLst/>
          </a:blip>
          <a:stretch>
            <a:fillRect/>
          </a:stretch>
        </p:blipFill>
        <p:spPr>
          <a:xfrm>
            <a:off x="8569273" y="5305726"/>
            <a:ext cx="3810171" cy="2267823"/>
          </a:xfrm>
          <a:prstGeom prst="rect">
            <a:avLst/>
          </a:prstGeom>
          <a:ln w="12700">
            <a:miter lim="400000"/>
          </a:ln>
        </p:spPr>
      </p:pic>
      <p:pic>
        <p:nvPicPr>
          <p:cNvPr id="124" name="vapor-logo-drop.png" descr="vapor-logo-drop.png"/>
          <p:cNvPicPr>
            <a:picLocks noChangeAspect="1"/>
          </p:cNvPicPr>
          <p:nvPr/>
        </p:nvPicPr>
        <p:blipFill>
          <a:blip r:embed="rId5">
            <a:extLst/>
          </a:blip>
          <a:stretch>
            <a:fillRect/>
          </a:stretch>
        </p:blipFill>
        <p:spPr>
          <a:xfrm>
            <a:off x="5244901" y="3759684"/>
            <a:ext cx="2515106" cy="251510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Google Shape;140;p20"/>
          <p:cNvSpPr txBox="1"/>
          <p:nvPr>
            <p:ph type="title"/>
          </p:nvPr>
        </p:nvSpPr>
        <p:spPr>
          <a:prstGeom prst="rect">
            <a:avLst/>
          </a:prstGeom>
        </p:spPr>
        <p:txBody>
          <a:bodyPr/>
          <a:lstStyle>
            <a:lvl1pPr>
              <a:defRPr sz="7700"/>
            </a:lvl1pPr>
          </a:lstStyle>
          <a:p>
            <a:pPr/>
            <a:r>
              <a:t>Syntax Evolution</a:t>
            </a:r>
          </a:p>
        </p:txBody>
      </p:sp>
      <p:pic>
        <p:nvPicPr>
          <p:cNvPr id="169" name="Google Shape;141;p20" descr="Google Shape;141;p20"/>
          <p:cNvPicPr>
            <a:picLocks noChangeAspect="1"/>
          </p:cNvPicPr>
          <p:nvPr/>
        </p:nvPicPr>
        <p:blipFill>
          <a:blip r:embed="rId3">
            <a:extLst/>
          </a:blip>
          <a:stretch>
            <a:fillRect/>
          </a:stretch>
        </p:blipFill>
        <p:spPr>
          <a:xfrm>
            <a:off x="10226730" y="8932167"/>
            <a:ext cx="571457" cy="571457"/>
          </a:xfrm>
          <a:prstGeom prst="rect">
            <a:avLst/>
          </a:prstGeom>
          <a:ln w="12700">
            <a:miter lim="400000"/>
          </a:ln>
        </p:spPr>
      </p:pic>
      <p:sp>
        <p:nvSpPr>
          <p:cNvPr id="170" name="Google Shape;142;p20"/>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
        <p:nvSpPr>
          <p:cNvPr id="171" name="Google Shape;143;p20"/>
          <p:cNvSpPr txBox="1"/>
          <p:nvPr/>
        </p:nvSpPr>
        <p:spPr>
          <a:xfrm>
            <a:off x="992022" y="3465601"/>
            <a:ext cx="1577342" cy="560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000" u="sng">
                <a:latin typeface="+mn-lt"/>
                <a:ea typeface="+mn-ea"/>
                <a:cs typeface="+mn-cs"/>
                <a:sym typeface="Helvetica Neue"/>
              </a:defRPr>
            </a:lvl1pPr>
          </a:lstStyle>
          <a:p>
            <a:pPr/>
            <a:r>
              <a:t>Swift 2+</a:t>
            </a:r>
          </a:p>
        </p:txBody>
      </p:sp>
      <p:sp>
        <p:nvSpPr>
          <p:cNvPr id="172" name="Google Shape;144;p20"/>
          <p:cNvSpPr txBox="1"/>
          <p:nvPr/>
        </p:nvSpPr>
        <p:spPr>
          <a:xfrm>
            <a:off x="414222" y="4216546"/>
            <a:ext cx="2524966"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a:latin typeface="+mn-lt"/>
                <a:ea typeface="+mn-ea"/>
                <a:cs typeface="+mn-cs"/>
                <a:sym typeface="Helvetica Neue"/>
              </a:defRPr>
            </a:lvl1pPr>
          </a:lstStyle>
          <a:p>
            <a:pPr/>
            <a:r>
              <a:t>guard / guard let</a:t>
            </a:r>
          </a:p>
        </p:txBody>
      </p:sp>
      <p:sp>
        <p:nvSpPr>
          <p:cNvPr id="173" name="Google Shape;145;p20"/>
          <p:cNvSpPr txBox="1"/>
          <p:nvPr/>
        </p:nvSpPr>
        <p:spPr>
          <a:xfrm>
            <a:off x="160628" y="4792505"/>
            <a:ext cx="3032154"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a:latin typeface="+mn-lt"/>
                <a:ea typeface="+mn-ea"/>
                <a:cs typeface="+mn-cs"/>
                <a:sym typeface="Helvetica Neue"/>
              </a:defRPr>
            </a:lvl1pPr>
          </a:lstStyle>
          <a:p>
            <a:pPr/>
            <a:r>
              <a:t>Protocol Extensions</a:t>
            </a:r>
          </a:p>
        </p:txBody>
      </p:sp>
      <p:sp>
        <p:nvSpPr>
          <p:cNvPr id="174" name="Google Shape;146;p20"/>
          <p:cNvSpPr txBox="1"/>
          <p:nvPr/>
        </p:nvSpPr>
        <p:spPr>
          <a:xfrm>
            <a:off x="5118063" y="3482773"/>
            <a:ext cx="1577342" cy="560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000" u="sng">
                <a:latin typeface="+mn-lt"/>
                <a:ea typeface="+mn-ea"/>
                <a:cs typeface="+mn-cs"/>
                <a:sym typeface="Helvetica Neue"/>
              </a:defRPr>
            </a:lvl1pPr>
          </a:lstStyle>
          <a:p>
            <a:pPr/>
            <a:r>
              <a:t>Swift 3+</a:t>
            </a:r>
          </a:p>
        </p:txBody>
      </p:sp>
      <p:sp>
        <p:nvSpPr>
          <p:cNvPr id="175" name="Google Shape;147;p20"/>
          <p:cNvSpPr txBox="1"/>
          <p:nvPr/>
        </p:nvSpPr>
        <p:spPr>
          <a:xfrm>
            <a:off x="1280616" y="2935763"/>
            <a:ext cx="792178"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a:latin typeface="+mn-lt"/>
                <a:ea typeface="+mn-ea"/>
                <a:cs typeface="+mn-cs"/>
                <a:sym typeface="Helvetica Neue"/>
              </a:defRPr>
            </a:lvl1pPr>
          </a:lstStyle>
          <a:p>
            <a:pPr/>
            <a:r>
              <a:t>2015</a:t>
            </a:r>
          </a:p>
        </p:txBody>
      </p:sp>
      <p:sp>
        <p:nvSpPr>
          <p:cNvPr id="176" name="Google Shape;148;p20"/>
          <p:cNvSpPr txBox="1"/>
          <p:nvPr/>
        </p:nvSpPr>
        <p:spPr>
          <a:xfrm>
            <a:off x="5510645" y="2935763"/>
            <a:ext cx="792177"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a:latin typeface="+mn-lt"/>
                <a:ea typeface="+mn-ea"/>
                <a:cs typeface="+mn-cs"/>
                <a:sym typeface="Helvetica Neue"/>
              </a:defRPr>
            </a:lvl1pPr>
          </a:lstStyle>
          <a:p>
            <a:pPr/>
            <a:r>
              <a:t>2016</a:t>
            </a:r>
          </a:p>
        </p:txBody>
      </p:sp>
      <p:sp>
        <p:nvSpPr>
          <p:cNvPr id="177" name="Google Shape;149;p20"/>
          <p:cNvSpPr txBox="1"/>
          <p:nvPr/>
        </p:nvSpPr>
        <p:spPr>
          <a:xfrm>
            <a:off x="3905568" y="4216546"/>
            <a:ext cx="4002332"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a:latin typeface="+mn-lt"/>
                <a:ea typeface="+mn-ea"/>
                <a:cs typeface="+mn-cs"/>
                <a:sym typeface="Helvetica Neue"/>
              </a:defRPr>
            </a:lvl1pPr>
          </a:lstStyle>
          <a:p>
            <a:pPr/>
            <a:r>
              <a:t>Function parameter labels </a:t>
            </a:r>
          </a:p>
        </p:txBody>
      </p:sp>
      <p:sp>
        <p:nvSpPr>
          <p:cNvPr id="178" name="Google Shape;150;p20"/>
          <p:cNvSpPr txBox="1"/>
          <p:nvPr/>
        </p:nvSpPr>
        <p:spPr>
          <a:xfrm>
            <a:off x="4012400" y="4809677"/>
            <a:ext cx="3788665"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a:latin typeface="+mn-lt"/>
                <a:ea typeface="+mn-ea"/>
                <a:cs typeface="+mn-cs"/>
                <a:sym typeface="Helvetica Neue"/>
              </a:defRPr>
            </a:lvl1pPr>
          </a:lstStyle>
          <a:p>
            <a:pPr/>
            <a:r>
              <a:t>Attributes for C functions</a:t>
            </a:r>
          </a:p>
        </p:txBody>
      </p:sp>
      <p:sp>
        <p:nvSpPr>
          <p:cNvPr id="179" name="Google Shape;151;p20"/>
          <p:cNvSpPr txBox="1"/>
          <p:nvPr/>
        </p:nvSpPr>
        <p:spPr>
          <a:xfrm>
            <a:off x="10258458" y="2935763"/>
            <a:ext cx="792178"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a:latin typeface="+mn-lt"/>
                <a:ea typeface="+mn-ea"/>
                <a:cs typeface="+mn-cs"/>
                <a:sym typeface="Helvetica Neue"/>
              </a:defRPr>
            </a:lvl1pPr>
          </a:lstStyle>
          <a:p>
            <a:pPr/>
            <a:r>
              <a:t>2017</a:t>
            </a:r>
          </a:p>
        </p:txBody>
      </p:sp>
      <p:sp>
        <p:nvSpPr>
          <p:cNvPr id="180" name="Google Shape;152;p20"/>
          <p:cNvSpPr txBox="1"/>
          <p:nvPr/>
        </p:nvSpPr>
        <p:spPr>
          <a:xfrm>
            <a:off x="9865876" y="3465601"/>
            <a:ext cx="1577342" cy="560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000" u="sng">
                <a:latin typeface="+mn-lt"/>
                <a:ea typeface="+mn-ea"/>
                <a:cs typeface="+mn-cs"/>
                <a:sym typeface="Helvetica Neue"/>
              </a:defRPr>
            </a:lvl1pPr>
          </a:lstStyle>
          <a:p>
            <a:pPr/>
            <a:r>
              <a:t>Swift 4+</a:t>
            </a:r>
          </a:p>
        </p:txBody>
      </p:sp>
      <p:sp>
        <p:nvSpPr>
          <p:cNvPr id="181" name="Google Shape;153;p20"/>
          <p:cNvSpPr txBox="1"/>
          <p:nvPr/>
        </p:nvSpPr>
        <p:spPr>
          <a:xfrm>
            <a:off x="9226507" y="4178748"/>
            <a:ext cx="2648104"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a:latin typeface="+mn-lt"/>
                <a:ea typeface="+mn-ea"/>
                <a:cs typeface="+mn-cs"/>
                <a:sym typeface="Helvetica Neue"/>
              </a:defRPr>
            </a:lvl1pPr>
          </a:lstStyle>
          <a:p>
            <a:pPr/>
            <a:r>
              <a:t>Codable Protocol</a:t>
            </a:r>
          </a:p>
        </p:txBody>
      </p:sp>
      <p:sp>
        <p:nvSpPr>
          <p:cNvPr id="182" name="Google Shape;154;p20"/>
          <p:cNvSpPr txBox="1"/>
          <p:nvPr/>
        </p:nvSpPr>
        <p:spPr>
          <a:xfrm>
            <a:off x="8546649" y="4792505"/>
            <a:ext cx="4007816"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a:latin typeface="+mn-lt"/>
                <a:ea typeface="+mn-ea"/>
                <a:cs typeface="+mn-cs"/>
                <a:sym typeface="Helvetica Neue"/>
              </a:defRPr>
            </a:lvl1pPr>
          </a:lstStyle>
          <a:p>
            <a:pPr/>
            <a:r>
              <a:t>Conditional Conformances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Google Shape;159;p21" descr="Google Shape;159;p21"/>
          <p:cNvPicPr>
            <a:picLocks noChangeAspect="1"/>
          </p:cNvPicPr>
          <p:nvPr/>
        </p:nvPicPr>
        <p:blipFill>
          <a:blip r:embed="rId3">
            <a:extLst/>
          </a:blip>
          <a:stretch>
            <a:fillRect/>
          </a:stretch>
        </p:blipFill>
        <p:spPr>
          <a:xfrm>
            <a:off x="10188630" y="8932167"/>
            <a:ext cx="571457" cy="571457"/>
          </a:xfrm>
          <a:prstGeom prst="rect">
            <a:avLst/>
          </a:prstGeom>
          <a:ln w="12700">
            <a:miter lim="400000"/>
          </a:ln>
        </p:spPr>
      </p:pic>
      <p:sp>
        <p:nvSpPr>
          <p:cNvPr id="187" name="Google Shape;160;p21"/>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
        <p:nvSpPr>
          <p:cNvPr id="188" name="Google Shape;161;p21"/>
          <p:cNvSpPr txBox="1"/>
          <p:nvPr/>
        </p:nvSpPr>
        <p:spPr>
          <a:xfrm>
            <a:off x="1766074" y="761943"/>
            <a:ext cx="9472652" cy="11553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7000">
                <a:solidFill>
                  <a:srgbClr val="FF40FF"/>
                </a:solidFill>
                <a:latin typeface="+mn-lt"/>
                <a:ea typeface="+mn-ea"/>
                <a:cs typeface="+mn-cs"/>
                <a:sym typeface="Helvetica Neue"/>
              </a:defRPr>
            </a:lvl1pPr>
          </a:lstStyle>
          <a:p>
            <a:pPr/>
            <a:r>
              <a:t>In 2019, Swift 5+</a:t>
            </a:r>
          </a:p>
        </p:txBody>
      </p:sp>
      <p:sp>
        <p:nvSpPr>
          <p:cNvPr id="189" name="Rounded Rectangle"/>
          <p:cNvSpPr/>
          <p:nvPr/>
        </p:nvSpPr>
        <p:spPr>
          <a:xfrm>
            <a:off x="2026106" y="2638106"/>
            <a:ext cx="8952588" cy="3924253"/>
          </a:xfrm>
          <a:prstGeom prst="roundRect">
            <a:avLst>
              <a:gd name="adj" fmla="val 15000"/>
            </a:avLst>
          </a:prstGeom>
          <a:solidFill>
            <a:srgbClr val="FFFFFF"/>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190" name="Google Shape;162;p21"/>
          <p:cNvSpPr txBox="1"/>
          <p:nvPr/>
        </p:nvSpPr>
        <p:spPr>
          <a:xfrm>
            <a:off x="1120404" y="2919274"/>
            <a:ext cx="9719701" cy="1646086"/>
          </a:xfrm>
          <a:prstGeom prst="rect">
            <a:avLst/>
          </a:prstGeom>
          <a:ln w="12700">
            <a:miter lim="400000"/>
          </a:ln>
          <a:effectLst>
            <a:outerShdw sx="100000" sy="100000" kx="0" ky="0" algn="b" rotWithShape="0" blurRad="0" dist="0" dir="6424356">
              <a:srgbClr val="FFFFFF">
                <a:alpha val="0"/>
              </a:srgbClr>
            </a:outerShdw>
          </a:effectLst>
          <a:extLst>
            <a:ext uri="{C572A759-6A51-4108-AA02-DFA0A04FC94B}">
              <ma14:wrappingTextBoxFlag xmlns:ma14="http://schemas.microsoft.com/office/mac/drawingml/2011/main" val="1"/>
            </a:ext>
          </a:extLst>
        </p:spPr>
        <p:txBody>
          <a:bodyPr lIns="91424" tIns="91424" rIns="91424" bIns="91424" anchor="ctr">
            <a:spAutoFit/>
          </a:bodyPr>
          <a:lstStyle>
            <a:lvl1pPr>
              <a:defRPr b="1" sz="9600">
                <a:solidFill>
                  <a:srgbClr val="A731F7"/>
                </a:solidFill>
                <a:latin typeface="+mn-lt"/>
                <a:ea typeface="+mn-ea"/>
                <a:cs typeface="+mn-cs"/>
                <a:sym typeface="Helvetica Neue"/>
              </a:defRPr>
            </a:lvl1pPr>
          </a:lstStyle>
          <a:p>
            <a:pPr/>
            <a:r>
              <a:t>ABI Stability</a:t>
            </a:r>
          </a:p>
        </p:txBody>
      </p:sp>
      <p:sp>
        <p:nvSpPr>
          <p:cNvPr id="191" name="Application Binary Interface"/>
          <p:cNvSpPr txBox="1"/>
          <p:nvPr/>
        </p:nvSpPr>
        <p:spPr>
          <a:xfrm>
            <a:off x="2341491" y="4369703"/>
            <a:ext cx="401635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000000"/>
                </a:solidFill>
              </a:defRPr>
            </a:lvl1pPr>
          </a:lstStyle>
          <a:p>
            <a:pPr/>
            <a:r>
              <a:t>Application Binary Interface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Google Shape;87;p8" descr="Google Shape;87;p8"/>
          <p:cNvPicPr>
            <a:picLocks noChangeAspect="1"/>
          </p:cNvPicPr>
          <p:nvPr/>
        </p:nvPicPr>
        <p:blipFill>
          <a:blip r:embed="rId3">
            <a:extLst/>
          </a:blip>
          <a:stretch>
            <a:fillRect/>
          </a:stretch>
        </p:blipFill>
        <p:spPr>
          <a:xfrm>
            <a:off x="3540814" y="1556710"/>
            <a:ext cx="5923171" cy="5755677"/>
          </a:xfrm>
          <a:prstGeom prst="rect">
            <a:avLst/>
          </a:prstGeom>
          <a:ln w="12700">
            <a:miter lim="400000"/>
          </a:ln>
        </p:spPr>
      </p:pic>
      <p:pic>
        <p:nvPicPr>
          <p:cNvPr id="196" name="Google Shape;88;p8" descr="Google Shape;88;p8"/>
          <p:cNvPicPr>
            <a:picLocks noChangeAspect="1"/>
          </p:cNvPicPr>
          <p:nvPr/>
        </p:nvPicPr>
        <p:blipFill>
          <a:blip r:embed="rId4">
            <a:extLst/>
          </a:blip>
          <a:stretch>
            <a:fillRect/>
          </a:stretch>
        </p:blipFill>
        <p:spPr>
          <a:xfrm>
            <a:off x="10264830" y="8932167"/>
            <a:ext cx="571457" cy="571457"/>
          </a:xfrm>
          <a:prstGeom prst="rect">
            <a:avLst/>
          </a:prstGeom>
          <a:ln w="12700">
            <a:miter lim="400000"/>
          </a:ln>
        </p:spPr>
      </p:pic>
      <p:sp>
        <p:nvSpPr>
          <p:cNvPr id="197" name="Google Shape;89;p8"/>
          <p:cNvSpPr txBox="1"/>
          <p:nvPr/>
        </p:nvSpPr>
        <p:spPr>
          <a:xfrm>
            <a:off x="108071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Google Shape;108;g5d409ee008_0_21" descr="Google Shape;108;g5d409ee008_0_21"/>
          <p:cNvPicPr>
            <a:picLocks noChangeAspect="1"/>
          </p:cNvPicPr>
          <p:nvPr/>
        </p:nvPicPr>
        <p:blipFill>
          <a:blip r:embed="rId2">
            <a:extLst/>
          </a:blip>
          <a:stretch>
            <a:fillRect/>
          </a:stretch>
        </p:blipFill>
        <p:spPr>
          <a:xfrm>
            <a:off x="10188630" y="8932167"/>
            <a:ext cx="571457" cy="571457"/>
          </a:xfrm>
          <a:prstGeom prst="rect">
            <a:avLst/>
          </a:prstGeom>
          <a:ln w="12700">
            <a:miter lim="400000"/>
          </a:ln>
        </p:spPr>
      </p:pic>
      <p:sp>
        <p:nvSpPr>
          <p:cNvPr id="202" name="Google Shape;109;g5d409ee008_0_21"/>
          <p:cNvSpPr txBox="1"/>
          <p:nvPr/>
        </p:nvSpPr>
        <p:spPr>
          <a:xfrm>
            <a:off x="10718255" y="8962590"/>
            <a:ext cx="1817101" cy="510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pic>
        <p:nvPicPr>
          <p:cNvPr id="203" name="Google Shape;110;g5d409ee008_0_21" descr="Google Shape;110;g5d409ee008_0_21"/>
          <p:cNvPicPr>
            <a:picLocks noChangeAspect="0"/>
          </p:cNvPicPr>
          <p:nvPr/>
        </p:nvPicPr>
        <p:blipFill>
          <a:blip r:embed="rId3">
            <a:extLst/>
          </a:blip>
          <a:stretch>
            <a:fillRect/>
          </a:stretch>
        </p:blipFill>
        <p:spPr>
          <a:xfrm>
            <a:off x="1733150" y="1711275"/>
            <a:ext cx="9538500" cy="5405150"/>
          </a:xfrm>
          <a:prstGeom prst="rect">
            <a:avLst/>
          </a:prstGeom>
          <a:ln w="12700">
            <a:miter lim="400000"/>
          </a:ln>
        </p:spPr>
      </p:pic>
      <p:sp>
        <p:nvSpPr>
          <p:cNvPr id="204" name="Google Shape;111;g5d409ee008_0_21"/>
          <p:cNvSpPr txBox="1"/>
          <p:nvPr/>
        </p:nvSpPr>
        <p:spPr>
          <a:xfrm>
            <a:off x="5376200" y="7304790"/>
            <a:ext cx="2252401" cy="90176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sz="4800">
                <a:latin typeface="+mn-lt"/>
                <a:ea typeface="+mn-ea"/>
                <a:cs typeface="+mn-cs"/>
                <a:sym typeface="Helvetica Neue"/>
              </a:defRPr>
            </a:lvl1pPr>
          </a:lstStyle>
          <a:p>
            <a:pPr/>
            <a:r>
              <a:t>Nahh.</a:t>
            </a:r>
          </a:p>
        </p:txBody>
      </p:sp>
    </p:spTree>
  </p:cSld>
  <p:clrMapOvr>
    <a:masterClrMapping/>
  </p:clrMapOvr>
  <p:transition xmlns:p14="http://schemas.microsoft.com/office/powerpoint/2010/main" spd="med" advClick="0" advTm="0"/>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Google Shape;199;p24"/>
          <p:cNvSpPr txBox="1"/>
          <p:nvPr>
            <p:ph type="title"/>
          </p:nvPr>
        </p:nvSpPr>
        <p:spPr>
          <a:prstGeom prst="rect">
            <a:avLst/>
          </a:prstGeom>
        </p:spPr>
        <p:txBody>
          <a:bodyPr/>
          <a:lstStyle>
            <a:lvl1pPr>
              <a:defRPr sz="6600"/>
            </a:lvl1pPr>
          </a:lstStyle>
          <a:p>
            <a:pPr/>
            <a:r>
              <a:t>Swift vs. Your Favorite Backend Language</a:t>
            </a:r>
          </a:p>
        </p:txBody>
      </p:sp>
      <p:pic>
        <p:nvPicPr>
          <p:cNvPr id="207" name="Google Shape;200;p24" descr="Google Shape;200;p24"/>
          <p:cNvPicPr>
            <a:picLocks noChangeAspect="1"/>
          </p:cNvPicPr>
          <p:nvPr/>
        </p:nvPicPr>
        <p:blipFill>
          <a:blip r:embed="rId2">
            <a:extLst/>
          </a:blip>
          <a:stretch>
            <a:fillRect/>
          </a:stretch>
        </p:blipFill>
        <p:spPr>
          <a:xfrm>
            <a:off x="10226730" y="8932167"/>
            <a:ext cx="571457" cy="571457"/>
          </a:xfrm>
          <a:prstGeom prst="rect">
            <a:avLst/>
          </a:prstGeom>
          <a:ln w="12700">
            <a:miter lim="400000"/>
          </a:ln>
        </p:spPr>
      </p:pic>
      <p:sp>
        <p:nvSpPr>
          <p:cNvPr id="208" name="Google Shape;201;p24"/>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pic>
        <p:nvPicPr>
          <p:cNvPr id="209" name="Google Shape;202;p24" descr="Google Shape;202;p24"/>
          <p:cNvPicPr>
            <a:picLocks noChangeAspect="0"/>
          </p:cNvPicPr>
          <p:nvPr/>
        </p:nvPicPr>
        <p:blipFill>
          <a:blip r:embed="rId3">
            <a:extLst/>
          </a:blip>
          <a:stretch>
            <a:fillRect/>
          </a:stretch>
        </p:blipFill>
        <p:spPr>
          <a:xfrm>
            <a:off x="2393998" y="3191513"/>
            <a:ext cx="8216804" cy="5097774"/>
          </a:xfrm>
          <a:prstGeom prst="rect">
            <a:avLst/>
          </a:prstGeom>
          <a:ln w="12700">
            <a:miter lim="400000"/>
          </a:ln>
        </p:spPr>
      </p:pic>
    </p:spTree>
  </p:cSld>
  <p:clrMapOvr>
    <a:masterClrMapping/>
  </p:clrMapOvr>
  <p:transition xmlns:p14="http://schemas.microsoft.com/office/powerpoint/2010/main" spd="med" advClick="0" advTm="0"/>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Google Shape;258;p26"/>
          <p:cNvSpPr txBox="1"/>
          <p:nvPr/>
        </p:nvSpPr>
        <p:spPr>
          <a:xfrm>
            <a:off x="1356956" y="3989591"/>
            <a:ext cx="10290889" cy="969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5700">
                <a:latin typeface="+mn-lt"/>
                <a:ea typeface="+mn-ea"/>
                <a:cs typeface="+mn-cs"/>
                <a:sym typeface="Helvetica Neue"/>
              </a:defRPr>
            </a:lvl1pPr>
          </a:lstStyle>
          <a:p>
            <a:pPr/>
            <a:r>
              <a:t>What’s your priority as a dev?</a:t>
            </a:r>
          </a:p>
        </p:txBody>
      </p:sp>
      <p:pic>
        <p:nvPicPr>
          <p:cNvPr id="212" name="Google Shape;259;p26" descr="Google Shape;259;p26"/>
          <p:cNvPicPr>
            <a:picLocks noChangeAspect="1"/>
          </p:cNvPicPr>
          <p:nvPr/>
        </p:nvPicPr>
        <p:blipFill>
          <a:blip r:embed="rId2">
            <a:extLst/>
          </a:blip>
          <a:stretch>
            <a:fillRect/>
          </a:stretch>
        </p:blipFill>
        <p:spPr>
          <a:xfrm>
            <a:off x="10226730" y="8932167"/>
            <a:ext cx="571457" cy="571457"/>
          </a:xfrm>
          <a:prstGeom prst="rect">
            <a:avLst/>
          </a:prstGeom>
          <a:ln w="12700">
            <a:miter lim="400000"/>
          </a:ln>
        </p:spPr>
      </p:pic>
      <p:sp>
        <p:nvSpPr>
          <p:cNvPr id="213" name="Google Shape;260;p26"/>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Google Shape;207;p25"/>
          <p:cNvSpPr txBox="1"/>
          <p:nvPr/>
        </p:nvSpPr>
        <p:spPr>
          <a:xfrm>
            <a:off x="3500118" y="466988"/>
            <a:ext cx="6004562" cy="12296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7500" u="sng">
                <a:latin typeface="+mn-lt"/>
                <a:ea typeface="+mn-ea"/>
                <a:cs typeface="+mn-cs"/>
                <a:sym typeface="Helvetica Neue"/>
              </a:defRPr>
            </a:lvl1pPr>
          </a:lstStyle>
          <a:p>
            <a:pPr/>
            <a:r>
              <a:t>Performance</a:t>
            </a:r>
          </a:p>
        </p:txBody>
      </p:sp>
      <p:sp>
        <p:nvSpPr>
          <p:cNvPr id="216" name="Google Shape;208;p25"/>
          <p:cNvSpPr txBox="1"/>
          <p:nvPr/>
        </p:nvSpPr>
        <p:spPr>
          <a:xfrm>
            <a:off x="495323" y="3464950"/>
            <a:ext cx="3599957" cy="597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300">
                <a:latin typeface="+mn-lt"/>
                <a:ea typeface="+mn-ea"/>
                <a:cs typeface="+mn-cs"/>
                <a:sym typeface="Helvetica Neue"/>
              </a:defRPr>
            </a:lvl1pPr>
          </a:lstStyle>
          <a:p>
            <a:pPr/>
            <a:r>
              <a:t>Swift &gt; Node.JS</a:t>
            </a:r>
          </a:p>
        </p:txBody>
      </p:sp>
      <p:sp>
        <p:nvSpPr>
          <p:cNvPr id="217" name="Google Shape;209;p25"/>
          <p:cNvSpPr txBox="1"/>
          <p:nvPr/>
        </p:nvSpPr>
        <p:spPr>
          <a:xfrm>
            <a:off x="9132478" y="3382216"/>
            <a:ext cx="2854251" cy="5851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200">
                <a:latin typeface="+mn-lt"/>
                <a:ea typeface="+mn-ea"/>
                <a:cs typeface="+mn-cs"/>
                <a:sym typeface="Helvetica Neue"/>
              </a:defRPr>
            </a:lvl1pPr>
          </a:lstStyle>
          <a:p>
            <a:pPr/>
            <a:r>
              <a:t>Swift &gt; Ruby</a:t>
            </a:r>
          </a:p>
        </p:txBody>
      </p:sp>
      <p:sp>
        <p:nvSpPr>
          <p:cNvPr id="218" name="Google Shape;210;p25"/>
          <p:cNvSpPr txBox="1"/>
          <p:nvPr/>
        </p:nvSpPr>
        <p:spPr>
          <a:xfrm>
            <a:off x="4882541" y="5679485"/>
            <a:ext cx="2930101" cy="609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400">
                <a:latin typeface="+mn-lt"/>
                <a:ea typeface="+mn-ea"/>
                <a:cs typeface="+mn-cs"/>
                <a:sym typeface="Helvetica Neue"/>
              </a:defRPr>
            </a:lvl1pPr>
          </a:lstStyle>
          <a:p>
            <a:pPr/>
            <a:r>
              <a:t>Swift &gt; Java</a:t>
            </a:r>
          </a:p>
        </p:txBody>
      </p:sp>
      <p:pic>
        <p:nvPicPr>
          <p:cNvPr id="219" name="Google Shape;211;p25" descr="Google Shape;211;p25"/>
          <p:cNvPicPr>
            <a:picLocks noChangeAspect="1"/>
          </p:cNvPicPr>
          <p:nvPr/>
        </p:nvPicPr>
        <p:blipFill>
          <a:blip r:embed="rId2">
            <a:extLst/>
          </a:blip>
          <a:stretch>
            <a:fillRect/>
          </a:stretch>
        </p:blipFill>
        <p:spPr>
          <a:xfrm>
            <a:off x="10214030" y="8932167"/>
            <a:ext cx="571457" cy="571457"/>
          </a:xfrm>
          <a:prstGeom prst="rect">
            <a:avLst/>
          </a:prstGeom>
          <a:ln w="12700">
            <a:miter lim="400000"/>
          </a:ln>
        </p:spPr>
      </p:pic>
      <p:sp>
        <p:nvSpPr>
          <p:cNvPr id="220" name="Google Shape;212;p25"/>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
        <p:nvSpPr>
          <p:cNvPr id="221" name="Google Shape;213;p25">
            <a:hlinkClick r:id="rId3" invalidUrl="" action="" tgtFrame="" tooltip="" history="1" highlightClick="0" endSnd="0"/>
          </p:cNvPr>
          <p:cNvSpPr txBox="1"/>
          <p:nvPr/>
        </p:nvSpPr>
        <p:spPr>
          <a:xfrm>
            <a:off x="1464664" y="4646270"/>
            <a:ext cx="10075472"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a:solidFill>
                  <a:srgbClr val="00A2FF"/>
                </a:solidFill>
                <a:latin typeface="+mn-lt"/>
                <a:ea typeface="+mn-ea"/>
                <a:cs typeface="+mn-cs"/>
                <a:sym typeface="Helvetica Neue"/>
              </a:defRPr>
            </a:lvl1pPr>
          </a:lstStyle>
          <a:p>
            <a:pPr/>
            <a:r>
              <a:t>https://benchmarksgame-team.pages.debian.net/benchmarksgame/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Google Shape;182;g5d409ee008_0_55"/>
          <p:cNvSpPr txBox="1"/>
          <p:nvPr/>
        </p:nvSpPr>
        <p:spPr>
          <a:xfrm>
            <a:off x="992149" y="2608963"/>
            <a:ext cx="11020502" cy="3935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marL="457200" indent="-381000" algn="l">
              <a:lnSpc>
                <a:spcPct val="115000"/>
              </a:lnSpc>
              <a:buClr>
                <a:srgbClr val="FF40FF"/>
              </a:buClr>
              <a:buSzPts val="2800"/>
              <a:buFont typeface="Helvetica"/>
              <a:buChar char="●"/>
              <a:defRPr sz="2800">
                <a:latin typeface="Lato"/>
                <a:ea typeface="Lato"/>
                <a:cs typeface="Lato"/>
                <a:sym typeface="Lato"/>
              </a:defRPr>
            </a:pPr>
            <a:r>
              <a:t>Enables you to use Swift to create RESTful APIs to build your own backend service!</a:t>
            </a:r>
          </a:p>
          <a:p>
            <a:pPr marL="679450" indent="-603250" algn="l">
              <a:lnSpc>
                <a:spcPct val="115000"/>
              </a:lnSpc>
              <a:spcBef>
                <a:spcPts val="1600"/>
              </a:spcBef>
              <a:buClr>
                <a:srgbClr val="FF40FF"/>
              </a:buClr>
              <a:buSzPts val="2800"/>
              <a:buFont typeface="Helvetica"/>
              <a:buChar char="●"/>
              <a:defRPr sz="2800"/>
            </a:pPr>
            <a:endParaRPr>
              <a:latin typeface="Lato"/>
              <a:ea typeface="Lato"/>
              <a:cs typeface="Lato"/>
              <a:sym typeface="Lato"/>
            </a:endParaRPr>
          </a:p>
          <a:p>
            <a:pPr marL="457200" indent="-381000" algn="l">
              <a:lnSpc>
                <a:spcPct val="115000"/>
              </a:lnSpc>
              <a:buClr>
                <a:srgbClr val="FF40FF"/>
              </a:buClr>
              <a:buSzPts val="2800"/>
              <a:buFont typeface="Helvetica"/>
              <a:buChar char="●"/>
              <a:defRPr sz="2800">
                <a:latin typeface="Lato"/>
                <a:ea typeface="Lato"/>
                <a:cs typeface="Lato"/>
                <a:sym typeface="Lato"/>
              </a:defRPr>
            </a:pPr>
            <a:r>
              <a:t>Gives you full control over handling and transferring data from applications to a server, using an API.</a:t>
            </a:r>
          </a:p>
          <a:p>
            <a:pPr marL="679450" indent="-603250" algn="l">
              <a:spcBef>
                <a:spcPts val="1600"/>
              </a:spcBef>
              <a:buClr>
                <a:srgbClr val="FF40FF"/>
              </a:buClr>
              <a:buSzPts val="2800"/>
              <a:buFont typeface="Helvetica"/>
              <a:buChar char="●"/>
              <a:defRPr sz="2800"/>
            </a:pPr>
            <a:endParaRPr>
              <a:latin typeface="Lato"/>
              <a:ea typeface="Lato"/>
              <a:cs typeface="Lato"/>
              <a:sym typeface="Lato"/>
            </a:endParaRPr>
          </a:p>
          <a:p>
            <a:pPr marL="457200" indent="-381000" algn="l">
              <a:lnSpc>
                <a:spcPct val="115000"/>
              </a:lnSpc>
              <a:buClr>
                <a:srgbClr val="FF40FF"/>
              </a:buClr>
              <a:buSzPts val="2800"/>
              <a:buFont typeface="Helvetica"/>
              <a:buChar char="●"/>
              <a:defRPr sz="2800">
                <a:latin typeface="Lato"/>
                <a:ea typeface="Lato"/>
                <a:cs typeface="Lato"/>
                <a:sym typeface="Lato"/>
              </a:defRPr>
            </a:pPr>
            <a:r>
              <a:t>Creating full web applications using Swift and Xcode</a:t>
            </a:r>
          </a:p>
        </p:txBody>
      </p:sp>
      <p:sp>
        <p:nvSpPr>
          <p:cNvPr id="224" name="Google Shape;183;g5d409ee008_0_55"/>
          <p:cNvSpPr txBox="1"/>
          <p:nvPr/>
        </p:nvSpPr>
        <p:spPr>
          <a:xfrm>
            <a:off x="1421600" y="668751"/>
            <a:ext cx="10161600" cy="1097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sz="6000">
                <a:latin typeface="Playfair Display"/>
                <a:ea typeface="Playfair Display"/>
                <a:cs typeface="Playfair Display"/>
                <a:sym typeface="Playfair Display"/>
              </a:defRPr>
            </a:lvl1pPr>
          </a:lstStyle>
          <a:p>
            <a:pPr/>
            <a:r>
              <a:t>Why Server-Side Swift?..</a:t>
            </a:r>
          </a:p>
        </p:txBody>
      </p:sp>
      <p:sp>
        <p:nvSpPr>
          <p:cNvPr id="225" name="Google Shape;184;g5d409ee008_0_55"/>
          <p:cNvSpPr txBox="1"/>
          <p:nvPr/>
        </p:nvSpPr>
        <p:spPr>
          <a:xfrm>
            <a:off x="3465809" y="7790809"/>
            <a:ext cx="5371201"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i="1" sz="4000" u="sng">
                <a:latin typeface="Lato"/>
                <a:ea typeface="Lato"/>
                <a:cs typeface="Lato"/>
                <a:sym typeface="Lato"/>
              </a:defRPr>
            </a:lvl1pPr>
          </a:lstStyle>
          <a:p>
            <a:pPr/>
            <a:r>
              <a:t>Full-Stack Swift!!</a:t>
            </a:r>
          </a:p>
        </p:txBody>
      </p:sp>
      <p:pic>
        <p:nvPicPr>
          <p:cNvPr id="226" name="groot-giphy.gif" descr="groot-giphy.gif"/>
          <p:cNvPicPr>
            <a:picLocks noChangeAspect="0"/>
          </p:cNvPicPr>
          <p:nvPr/>
        </p:nvPicPr>
        <p:blipFill>
          <a:blip r:embed="rId3">
            <a:extLst/>
          </a:blip>
          <a:stretch>
            <a:fillRect/>
          </a:stretch>
        </p:blipFill>
        <p:spPr>
          <a:xfrm>
            <a:off x="10482121" y="8170051"/>
            <a:ext cx="2074029" cy="137986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Google Shape;189;p23" descr="Google Shape;189;p23"/>
          <p:cNvPicPr>
            <a:picLocks noChangeAspect="1"/>
          </p:cNvPicPr>
          <p:nvPr/>
        </p:nvPicPr>
        <p:blipFill>
          <a:blip r:embed="rId3">
            <a:extLst/>
          </a:blip>
          <a:stretch>
            <a:fillRect/>
          </a:stretch>
        </p:blipFill>
        <p:spPr>
          <a:xfrm>
            <a:off x="10226730" y="8932167"/>
            <a:ext cx="571457" cy="571457"/>
          </a:xfrm>
          <a:prstGeom prst="rect">
            <a:avLst/>
          </a:prstGeom>
          <a:ln w="12700">
            <a:miter lim="400000"/>
          </a:ln>
        </p:spPr>
      </p:pic>
      <p:sp>
        <p:nvSpPr>
          <p:cNvPr id="231" name="Google Shape;190;p23"/>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pic>
        <p:nvPicPr>
          <p:cNvPr id="232" name="Google Shape;191;p23" descr="Google Shape;191;p23"/>
          <p:cNvPicPr>
            <a:picLocks noChangeAspect="1"/>
          </p:cNvPicPr>
          <p:nvPr/>
        </p:nvPicPr>
        <p:blipFill>
          <a:blip r:embed="rId4">
            <a:extLst/>
          </a:blip>
          <a:stretch>
            <a:fillRect/>
          </a:stretch>
        </p:blipFill>
        <p:spPr>
          <a:xfrm>
            <a:off x="1830870" y="869488"/>
            <a:ext cx="8051801" cy="1752601"/>
          </a:xfrm>
          <a:prstGeom prst="rect">
            <a:avLst/>
          </a:prstGeom>
          <a:ln w="12700">
            <a:miter lim="400000"/>
          </a:ln>
        </p:spPr>
      </p:pic>
      <p:pic>
        <p:nvPicPr>
          <p:cNvPr id="233" name="Google Shape;192;p23" descr="Google Shape;192;p23"/>
          <p:cNvPicPr>
            <a:picLocks noChangeAspect="1"/>
          </p:cNvPicPr>
          <p:nvPr/>
        </p:nvPicPr>
        <p:blipFill>
          <a:blip r:embed="rId5">
            <a:extLst/>
          </a:blip>
          <a:stretch>
            <a:fillRect/>
          </a:stretch>
        </p:blipFill>
        <p:spPr>
          <a:xfrm>
            <a:off x="697941" y="3097184"/>
            <a:ext cx="5715040" cy="2944272"/>
          </a:xfrm>
          <a:prstGeom prst="rect">
            <a:avLst/>
          </a:prstGeom>
          <a:ln w="12700">
            <a:miter lim="400000"/>
          </a:ln>
        </p:spPr>
      </p:pic>
      <p:pic>
        <p:nvPicPr>
          <p:cNvPr id="234" name="Google Shape;193;p23" descr="Google Shape;193;p23"/>
          <p:cNvPicPr>
            <a:picLocks noChangeAspect="1"/>
          </p:cNvPicPr>
          <p:nvPr/>
        </p:nvPicPr>
        <p:blipFill>
          <a:blip r:embed="rId6">
            <a:extLst/>
          </a:blip>
          <a:stretch>
            <a:fillRect/>
          </a:stretch>
        </p:blipFill>
        <p:spPr>
          <a:xfrm>
            <a:off x="7017773" y="3410748"/>
            <a:ext cx="5215578" cy="1588976"/>
          </a:xfrm>
          <a:prstGeom prst="rect">
            <a:avLst/>
          </a:prstGeom>
          <a:ln w="12700">
            <a:miter lim="400000"/>
          </a:ln>
        </p:spPr>
      </p:pic>
      <p:pic>
        <p:nvPicPr>
          <p:cNvPr id="235" name="Google Shape;194;p23" descr="Google Shape;194;p23"/>
          <p:cNvPicPr>
            <a:picLocks noChangeAspect="1"/>
          </p:cNvPicPr>
          <p:nvPr/>
        </p:nvPicPr>
        <p:blipFill>
          <a:blip r:embed="rId7">
            <a:extLst/>
          </a:blip>
          <a:stretch>
            <a:fillRect/>
          </a:stretch>
        </p:blipFill>
        <p:spPr>
          <a:xfrm>
            <a:off x="4099628" y="5144596"/>
            <a:ext cx="4805543" cy="373764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Google Shape;218;g5d409ee008_0_96"/>
          <p:cNvSpPr txBox="1"/>
          <p:nvPr>
            <p:ph type="title"/>
          </p:nvPr>
        </p:nvSpPr>
        <p:spPr>
          <a:xfrm>
            <a:off x="762000" y="520700"/>
            <a:ext cx="11480800" cy="2717800"/>
          </a:xfrm>
          <a:prstGeom prst="rect">
            <a:avLst/>
          </a:prstGeom>
        </p:spPr>
        <p:txBody>
          <a:bodyPr/>
          <a:lstStyle>
            <a:lvl1pPr>
              <a:defRPr sz="7500" u="sng"/>
            </a:lvl1pPr>
          </a:lstStyle>
          <a:p>
            <a:pPr/>
            <a:r>
              <a:t>Let’s Get Started!</a:t>
            </a:r>
          </a:p>
        </p:txBody>
      </p:sp>
      <p:pic>
        <p:nvPicPr>
          <p:cNvPr id="240" name="Google Shape;219;g5d409ee008_0_96" descr="Google Shape;219;g5d409ee008_0_96"/>
          <p:cNvPicPr>
            <a:picLocks noChangeAspect="0"/>
          </p:cNvPicPr>
          <p:nvPr/>
        </p:nvPicPr>
        <p:blipFill>
          <a:blip r:embed="rId2">
            <a:extLst/>
          </a:blip>
          <a:stretch>
            <a:fillRect/>
          </a:stretch>
        </p:blipFill>
        <p:spPr>
          <a:xfrm>
            <a:off x="344400" y="3580674"/>
            <a:ext cx="5841151" cy="3704526"/>
          </a:xfrm>
          <a:prstGeom prst="rect">
            <a:avLst/>
          </a:prstGeom>
          <a:ln w="12700">
            <a:miter lim="400000"/>
          </a:ln>
        </p:spPr>
      </p:pic>
      <p:pic>
        <p:nvPicPr>
          <p:cNvPr id="241" name="Google Shape;220;g5d409ee008_0_96" descr="Google Shape;220;g5d409ee008_0_96"/>
          <p:cNvPicPr>
            <a:picLocks noChangeAspect="0"/>
          </p:cNvPicPr>
          <p:nvPr/>
        </p:nvPicPr>
        <p:blipFill>
          <a:blip r:embed="rId3">
            <a:extLst/>
          </a:blip>
          <a:stretch>
            <a:fillRect/>
          </a:stretch>
        </p:blipFill>
        <p:spPr>
          <a:xfrm>
            <a:off x="6511574" y="3595999"/>
            <a:ext cx="6196277" cy="3673876"/>
          </a:xfrm>
          <a:prstGeom prst="rect">
            <a:avLst/>
          </a:prstGeom>
          <a:ln w="12700">
            <a:miter lim="400000"/>
          </a:ln>
        </p:spPr>
      </p:pic>
    </p:spTree>
  </p:cSld>
  <p:clrMapOvr>
    <a:masterClrMapping/>
  </p:clrMapOvr>
  <p:transition xmlns:p14="http://schemas.microsoft.com/office/powerpoint/2010/main" spd="med" advClick="0" advTm="0"/>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Google Shape;69;p3" descr="Google Shape;69;p3"/>
          <p:cNvPicPr>
            <a:picLocks noChangeAspect="0"/>
          </p:cNvPicPr>
          <p:nvPr/>
        </p:nvPicPr>
        <p:blipFill>
          <a:blip r:embed="rId3">
            <a:extLst/>
          </a:blip>
          <a:stretch>
            <a:fillRect/>
          </a:stretch>
        </p:blipFill>
        <p:spPr>
          <a:xfrm>
            <a:off x="3610783" y="1649754"/>
            <a:ext cx="5783234" cy="6454092"/>
          </a:xfrm>
          <a:prstGeom prst="rect">
            <a:avLst/>
          </a:prstGeom>
          <a:ln w="12700">
            <a:miter lim="400000"/>
          </a:ln>
        </p:spPr>
      </p:pic>
      <p:pic>
        <p:nvPicPr>
          <p:cNvPr id="129" name="Google Shape;70;p3" descr="Google Shape;70;p3"/>
          <p:cNvPicPr>
            <a:picLocks noChangeAspect="1"/>
          </p:cNvPicPr>
          <p:nvPr/>
        </p:nvPicPr>
        <p:blipFill>
          <a:blip r:embed="rId4">
            <a:extLst/>
          </a:blip>
          <a:stretch>
            <a:fillRect/>
          </a:stretch>
        </p:blipFill>
        <p:spPr>
          <a:xfrm>
            <a:off x="10188630" y="8932167"/>
            <a:ext cx="571457" cy="571457"/>
          </a:xfrm>
          <a:prstGeom prst="rect">
            <a:avLst/>
          </a:prstGeom>
          <a:ln w="12700">
            <a:miter lim="400000"/>
          </a:ln>
        </p:spPr>
      </p:pic>
      <p:sp>
        <p:nvSpPr>
          <p:cNvPr id="130" name="Google Shape;71;p3"/>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Tree>
  </p:cSld>
  <p:clrMapOvr>
    <a:masterClrMapping/>
  </p:clrMapOvr>
  <p:transition xmlns:p14="http://schemas.microsoft.com/office/powerpoint/2010/main" spd="med" advClick="0" advTm="0"/>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45" name="Google Shape;225;g5d409ee008_0_62"/>
          <p:cNvGrpSpPr/>
          <p:nvPr/>
        </p:nvGrpSpPr>
        <p:grpSpPr>
          <a:xfrm>
            <a:off x="2802334" y="826301"/>
            <a:ext cx="7400323" cy="4644749"/>
            <a:chOff x="0" y="0"/>
            <a:chExt cx="7400321" cy="4644747"/>
          </a:xfrm>
        </p:grpSpPr>
        <p:pic>
          <p:nvPicPr>
            <p:cNvPr id="244" name="Google Shape;225;g5d409ee008_0_62" descr="Google Shape;225;g5d409ee008_0_62"/>
            <p:cNvPicPr>
              <a:picLocks noChangeAspect="1"/>
            </p:cNvPicPr>
            <p:nvPr/>
          </p:nvPicPr>
          <p:blipFill>
            <a:blip r:embed="rId3">
              <a:extLst/>
            </a:blip>
            <a:srcRect l="0" t="5011" r="0" b="5019"/>
            <a:stretch>
              <a:fillRect/>
            </a:stretch>
          </p:blipFill>
          <p:spPr>
            <a:xfrm>
              <a:off x="127000" y="88900"/>
              <a:ext cx="7146322" cy="4314548"/>
            </a:xfrm>
            <a:prstGeom prst="rect">
              <a:avLst/>
            </a:prstGeom>
            <a:ln>
              <a:noFill/>
            </a:ln>
            <a:effectLst/>
          </p:spPr>
        </p:pic>
        <p:pic>
          <p:nvPicPr>
            <p:cNvPr id="243" name="Google Shape;225;g5d409ee008_0_62" descr="Google Shape;225;g5d409ee008_0_62"/>
            <p:cNvPicPr>
              <a:picLocks noChangeAspect="0"/>
            </p:cNvPicPr>
            <p:nvPr/>
          </p:nvPicPr>
          <p:blipFill>
            <a:blip r:embed="rId4">
              <a:extLst/>
            </a:blip>
            <a:stretch>
              <a:fillRect/>
            </a:stretch>
          </p:blipFill>
          <p:spPr>
            <a:xfrm>
              <a:off x="0" y="-1"/>
              <a:ext cx="7400323" cy="4644749"/>
            </a:xfrm>
            <a:prstGeom prst="rect">
              <a:avLst/>
            </a:prstGeom>
            <a:effectLst/>
          </p:spPr>
        </p:pic>
      </p:grpSp>
      <p:sp>
        <p:nvSpPr>
          <p:cNvPr id="246" name="Google Shape;226;g5d409ee008_0_62"/>
          <p:cNvSpPr txBox="1"/>
          <p:nvPr/>
        </p:nvSpPr>
        <p:spPr>
          <a:xfrm>
            <a:off x="3173820" y="5914499"/>
            <a:ext cx="6657160" cy="2075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marL="457200" indent="-457200" algn="l">
              <a:buClr>
                <a:srgbClr val="FF40FF"/>
              </a:buClr>
              <a:buSzPts val="3600"/>
              <a:buFont typeface="Helvetica"/>
              <a:buChar char="●"/>
              <a:defRPr i="1" sz="3600">
                <a:solidFill>
                  <a:srgbClr val="FFFFFF"/>
                </a:solidFill>
                <a:latin typeface="Lato Light"/>
                <a:ea typeface="Lato Light"/>
                <a:cs typeface="Lato Light"/>
                <a:sym typeface="Lato Light"/>
              </a:defRPr>
            </a:pPr>
            <a:r>
              <a:t>Large responsive community</a:t>
            </a:r>
          </a:p>
          <a:p>
            <a:pPr marL="457200" indent="-457200" algn="l">
              <a:spcBef>
                <a:spcPts val="1000"/>
              </a:spcBef>
              <a:buClr>
                <a:srgbClr val="FF40FF"/>
              </a:buClr>
              <a:buSzPts val="3600"/>
              <a:buFont typeface="Helvetica"/>
              <a:buChar char="●"/>
              <a:defRPr i="1" sz="3600">
                <a:solidFill>
                  <a:srgbClr val="FFFFFF"/>
                </a:solidFill>
                <a:latin typeface="Lato Light"/>
                <a:ea typeface="Lato Light"/>
                <a:cs typeface="Lato Light"/>
                <a:sym typeface="Lato Light"/>
              </a:defRPr>
            </a:pPr>
            <a:r>
              <a:t>Speed</a:t>
            </a:r>
          </a:p>
          <a:p>
            <a:pPr marL="457200" indent="-457200" algn="l">
              <a:spcBef>
                <a:spcPts val="1000"/>
              </a:spcBef>
              <a:buClr>
                <a:srgbClr val="FF40FF"/>
              </a:buClr>
              <a:buSzPts val="3600"/>
              <a:buFont typeface="Helvetica"/>
              <a:buChar char="●"/>
              <a:defRPr i="1" sz="3600">
                <a:solidFill>
                  <a:srgbClr val="FFFFFF"/>
                </a:solidFill>
                <a:latin typeface="Lato Light"/>
                <a:ea typeface="Lato Light"/>
                <a:cs typeface="Lato Light"/>
                <a:sym typeface="Lato Light"/>
              </a:defRPr>
            </a:pPr>
            <a:r>
              <a:t>Easy to use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Google Shape;243;g5d409ee008_0_67"/>
          <p:cNvSpPr txBox="1"/>
          <p:nvPr>
            <p:ph type="title"/>
          </p:nvPr>
        </p:nvSpPr>
        <p:spPr>
          <a:prstGeom prst="rect">
            <a:avLst/>
          </a:prstGeom>
        </p:spPr>
        <p:txBody>
          <a:bodyPr/>
          <a:lstStyle>
            <a:lvl1pPr>
              <a:defRPr sz="6000"/>
            </a:lvl1pPr>
          </a:lstStyle>
          <a:p>
            <a:pPr/>
            <a:r>
              <a:t>What can Vapor Do?</a:t>
            </a:r>
          </a:p>
        </p:txBody>
      </p:sp>
      <p:sp>
        <p:nvSpPr>
          <p:cNvPr id="251" name="Google Shape;244;g5d409ee008_0_67"/>
          <p:cNvSpPr/>
          <p:nvPr/>
        </p:nvSpPr>
        <p:spPr>
          <a:xfrm>
            <a:off x="309650" y="2846499"/>
            <a:ext cx="12385500" cy="6111302"/>
          </a:xfrm>
          <a:prstGeom prst="rect">
            <a:avLst/>
          </a:prstGeom>
          <a:solidFill>
            <a:srgbClr val="EFEFEF"/>
          </a:solidFill>
          <a:ln>
            <a:solidFill>
              <a:srgbClr val="5E5E5E"/>
            </a:solidFill>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52" name="Google Shape;245;g5d409ee008_0_67" descr="Google Shape;245;g5d409ee008_0_67"/>
          <p:cNvPicPr>
            <a:picLocks noChangeAspect="1"/>
          </p:cNvPicPr>
          <p:nvPr/>
        </p:nvPicPr>
        <p:blipFill>
          <a:blip r:embed="rId3">
            <a:extLst/>
          </a:blip>
          <a:stretch>
            <a:fillRect/>
          </a:stretch>
        </p:blipFill>
        <p:spPr>
          <a:xfrm>
            <a:off x="5524424" y="3474849"/>
            <a:ext cx="1694324" cy="1694351"/>
          </a:xfrm>
          <a:prstGeom prst="rect">
            <a:avLst/>
          </a:prstGeom>
          <a:ln w="12700">
            <a:miter lim="400000"/>
          </a:ln>
        </p:spPr>
      </p:pic>
      <p:pic>
        <p:nvPicPr>
          <p:cNvPr id="253" name="Google Shape;246;g5d409ee008_0_67" descr="Google Shape;246;g5d409ee008_0_67"/>
          <p:cNvPicPr>
            <a:picLocks noChangeAspect="1"/>
          </p:cNvPicPr>
          <p:nvPr/>
        </p:nvPicPr>
        <p:blipFill>
          <a:blip r:embed="rId4">
            <a:extLst/>
          </a:blip>
          <a:stretch>
            <a:fillRect/>
          </a:stretch>
        </p:blipFill>
        <p:spPr>
          <a:xfrm>
            <a:off x="9420424" y="6613549"/>
            <a:ext cx="1980351" cy="1980350"/>
          </a:xfrm>
          <a:prstGeom prst="rect">
            <a:avLst/>
          </a:prstGeom>
          <a:ln w="12700">
            <a:miter lim="400000"/>
          </a:ln>
        </p:spPr>
      </p:pic>
      <p:pic>
        <p:nvPicPr>
          <p:cNvPr id="254" name="Google Shape;247;g5d409ee008_0_67" descr="Google Shape;247;g5d409ee008_0_67"/>
          <p:cNvPicPr>
            <a:picLocks noChangeAspect="1"/>
          </p:cNvPicPr>
          <p:nvPr/>
        </p:nvPicPr>
        <p:blipFill>
          <a:blip r:embed="rId5">
            <a:extLst/>
          </a:blip>
          <a:stretch>
            <a:fillRect/>
          </a:stretch>
        </p:blipFill>
        <p:spPr>
          <a:xfrm>
            <a:off x="1620775" y="6613549"/>
            <a:ext cx="1980350" cy="1980350"/>
          </a:xfrm>
          <a:prstGeom prst="rect">
            <a:avLst/>
          </a:prstGeom>
          <a:ln w="12700">
            <a:miter lim="400000"/>
          </a:ln>
        </p:spPr>
      </p:pic>
      <p:sp>
        <p:nvSpPr>
          <p:cNvPr id="255" name="Google Shape;248;g5d409ee008_0_67"/>
          <p:cNvSpPr/>
          <p:nvPr/>
        </p:nvSpPr>
        <p:spPr>
          <a:xfrm flipV="1">
            <a:off x="2830449" y="4701399"/>
            <a:ext cx="2382301" cy="1662301"/>
          </a:xfrm>
          <a:prstGeom prst="line">
            <a:avLst/>
          </a:prstGeom>
          <a:ln w="76200">
            <a:solidFill>
              <a:srgbClr val="5E5E5E"/>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56" name="Google Shape;249;g5d409ee008_0_67"/>
          <p:cNvSpPr/>
          <p:nvPr/>
        </p:nvSpPr>
        <p:spPr>
          <a:xfrm>
            <a:off x="7349549" y="5038750"/>
            <a:ext cx="2174702" cy="1726801"/>
          </a:xfrm>
          <a:prstGeom prst="line">
            <a:avLst/>
          </a:prstGeom>
          <a:ln w="76200">
            <a:solidFill>
              <a:srgbClr val="5E5E5E"/>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57" name="Google Shape;250;g5d409ee008_0_67"/>
          <p:cNvSpPr/>
          <p:nvPr/>
        </p:nvSpPr>
        <p:spPr>
          <a:xfrm flipH="1">
            <a:off x="3043399" y="5038749"/>
            <a:ext cx="2350201" cy="1614902"/>
          </a:xfrm>
          <a:prstGeom prst="line">
            <a:avLst/>
          </a:prstGeom>
          <a:ln w="76200">
            <a:solidFill>
              <a:srgbClr val="5E5E5E"/>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58" name="Google Shape;251;g5d409ee008_0_67"/>
          <p:cNvSpPr/>
          <p:nvPr/>
        </p:nvSpPr>
        <p:spPr>
          <a:xfrm flipH="1" flipV="1">
            <a:off x="7611185" y="4701400"/>
            <a:ext cx="2133601" cy="1744200"/>
          </a:xfrm>
          <a:prstGeom prst="line">
            <a:avLst/>
          </a:prstGeom>
          <a:ln w="76200">
            <a:solidFill>
              <a:srgbClr val="5E5E5E"/>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59" name="Google Shape;252;g5d409ee008_0_67"/>
          <p:cNvSpPr txBox="1"/>
          <p:nvPr/>
        </p:nvSpPr>
        <p:spPr>
          <a:xfrm>
            <a:off x="2084074" y="4561729"/>
            <a:ext cx="1694401" cy="852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sz="4400">
                <a:solidFill>
                  <a:srgbClr val="FF40FF"/>
                </a:solidFill>
                <a:latin typeface="+mn-lt"/>
                <a:ea typeface="+mn-ea"/>
                <a:cs typeface="+mn-cs"/>
                <a:sym typeface="Helvetica Neue"/>
              </a:defRPr>
            </a:lvl1pPr>
          </a:lstStyle>
          <a:p>
            <a:pPr/>
            <a:r>
              <a:t>Data</a:t>
            </a:r>
          </a:p>
        </p:txBody>
      </p:sp>
      <p:sp>
        <p:nvSpPr>
          <p:cNvPr id="260" name="Google Shape;253;g5d409ee008_0_67"/>
          <p:cNvSpPr txBox="1"/>
          <p:nvPr/>
        </p:nvSpPr>
        <p:spPr>
          <a:xfrm>
            <a:off x="8943675" y="4561729"/>
            <a:ext cx="1694400" cy="852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sz="4400">
                <a:solidFill>
                  <a:srgbClr val="FF40FF"/>
                </a:solidFill>
                <a:latin typeface="+mn-lt"/>
                <a:ea typeface="+mn-ea"/>
                <a:cs typeface="+mn-cs"/>
                <a:sym typeface="Helvetica Neue"/>
              </a:defRPr>
            </a:lvl1pPr>
          </a:lstStyle>
          <a:p>
            <a:pPr/>
            <a:r>
              <a:t>Data</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Google Shape;231;g5d409ee008_0_88"/>
          <p:cNvSpPr txBox="1"/>
          <p:nvPr/>
        </p:nvSpPr>
        <p:spPr>
          <a:xfrm>
            <a:off x="1442149" y="4836352"/>
            <a:ext cx="10120502" cy="28161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nSpc>
                <a:spcPct val="115000"/>
              </a:lnSpc>
              <a:defRPr i="1" sz="3600">
                <a:latin typeface="Lato"/>
                <a:ea typeface="Lato"/>
                <a:cs typeface="Lato"/>
                <a:sym typeface="Lato"/>
              </a:defRPr>
            </a:lvl1pPr>
          </a:lstStyle>
          <a:p>
            <a:pPr/>
            <a:r>
              <a:t>A tool used for building ORMs (object relational mapping) tool that handles database interactions.</a:t>
            </a:r>
          </a:p>
        </p:txBody>
      </p:sp>
      <p:pic>
        <p:nvPicPr>
          <p:cNvPr id="265" name="Google Shape;232;g5d409ee008_0_88" descr="Google Shape;232;g5d409ee008_0_88"/>
          <p:cNvPicPr>
            <a:picLocks noChangeAspect="1"/>
          </p:cNvPicPr>
          <p:nvPr/>
        </p:nvPicPr>
        <p:blipFill>
          <a:blip r:embed="rId3">
            <a:extLst/>
          </a:blip>
          <a:stretch>
            <a:fillRect/>
          </a:stretch>
        </p:blipFill>
        <p:spPr>
          <a:xfrm>
            <a:off x="3323332" y="2652449"/>
            <a:ext cx="6358150" cy="1942351"/>
          </a:xfrm>
          <a:prstGeom prst="rect">
            <a:avLst/>
          </a:prstGeom>
          <a:ln w="25400">
            <a:solidFill>
              <a:srgbClr val="FFFFFF"/>
            </a:solidFill>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Google Shape;237;g5d409ee008_0_81"/>
          <p:cNvSpPr txBox="1"/>
          <p:nvPr/>
        </p:nvSpPr>
        <p:spPr>
          <a:xfrm>
            <a:off x="1721549" y="5378959"/>
            <a:ext cx="10120502" cy="19849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nSpc>
                <a:spcPct val="115000"/>
              </a:lnSpc>
              <a:spcBef>
                <a:spcPts val="1600"/>
              </a:spcBef>
              <a:defRPr i="1" sz="3600">
                <a:latin typeface="Lato"/>
                <a:ea typeface="Lato"/>
                <a:cs typeface="Lato"/>
                <a:sym typeface="Lato"/>
              </a:defRPr>
            </a:lvl1pPr>
          </a:lstStyle>
          <a:p>
            <a:pPr/>
            <a:r>
              <a:t>Leaf is a templating library that allows us to make HTML-like pages and render them using Vapor.</a:t>
            </a:r>
          </a:p>
        </p:txBody>
      </p:sp>
      <p:pic>
        <p:nvPicPr>
          <p:cNvPr id="270" name="Google Shape;238;g5d409ee008_0_81" descr="Google Shape;238;g5d409ee008_0_81"/>
          <p:cNvPicPr>
            <a:picLocks noChangeAspect="1"/>
          </p:cNvPicPr>
          <p:nvPr/>
        </p:nvPicPr>
        <p:blipFill>
          <a:blip r:embed="rId3">
            <a:extLst/>
          </a:blip>
          <a:stretch>
            <a:fillRect/>
          </a:stretch>
        </p:blipFill>
        <p:spPr>
          <a:xfrm>
            <a:off x="3624150" y="2539050"/>
            <a:ext cx="5917401" cy="2190076"/>
          </a:xfrm>
          <a:prstGeom prst="rect">
            <a:avLst/>
          </a:prstGeom>
          <a:ln w="19050">
            <a:solidFill>
              <a:srgbClr val="FFFFFF"/>
            </a:solidFill>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Let’s Try It Out!"/>
          <p:cNvSpPr txBox="1"/>
          <p:nvPr>
            <p:ph type="title"/>
          </p:nvPr>
        </p:nvSpPr>
        <p:spPr>
          <a:prstGeom prst="rect">
            <a:avLst/>
          </a:prstGeom>
        </p:spPr>
        <p:txBody>
          <a:bodyPr/>
          <a:lstStyle>
            <a:lvl1pPr>
              <a:defRPr i="1"/>
            </a:lvl1pPr>
          </a:lstStyle>
          <a:p>
            <a:pPr/>
            <a:r>
              <a:t>Let’s Try It Out!</a:t>
            </a:r>
          </a:p>
        </p:txBody>
      </p:sp>
      <p:sp>
        <p:nvSpPr>
          <p:cNvPr id="275" name="https://github.com/timirahj/Server-Side-Swift-using-Vapor-Talk"/>
          <p:cNvSpPr txBox="1"/>
          <p:nvPr/>
        </p:nvSpPr>
        <p:spPr>
          <a:xfrm>
            <a:off x="2045157" y="6256376"/>
            <a:ext cx="891448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u="sng">
                <a:solidFill>
                  <a:srgbClr val="FF40FF"/>
                </a:solidFill>
                <a:hlinkClick r:id="rId3" invalidUrl="" action="" tgtFrame="" tooltip="" history="1" highlightClick="0" endSnd="0"/>
              </a:defRPr>
            </a:lvl1pPr>
          </a:lstStyle>
          <a:p>
            <a:pPr>
              <a:defRPr u="none"/>
            </a:pPr>
            <a:r>
              <a:rPr u="sng">
                <a:hlinkClick r:id="rId3" invalidUrl="" action="" tgtFrame="" tooltip="" history="1" highlightClick="0" endSnd="0"/>
              </a:rPr>
              <a:t>https://github.com/timirahj/Server-Side-Swift-using-Vapor-Talk</a:t>
            </a:r>
          </a:p>
        </p:txBody>
      </p:sp>
      <p:sp>
        <p:nvSpPr>
          <p:cNvPr id="276" name="(Vapor Demo)"/>
          <p:cNvSpPr txBox="1"/>
          <p:nvPr/>
        </p:nvSpPr>
        <p:spPr>
          <a:xfrm>
            <a:off x="5454173" y="5796554"/>
            <a:ext cx="2096454"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(Vapor Demo)</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The progression of the Swift language… &#10; The progression of the Swift language &#10; Swift vs. Your favorite backend language &#10; Benefits of Swift End-to-End &#10; Vapor &#10; Built a Serverless Web App with Swift " descr="The progression of the Swift language…  The progression of the Swift language  Swift vs. Your favorite backend language  Benefits of Swift End-to-End  Vapor  Built a Serverless Web App with Swift "/>
          <p:cNvPicPr>
            <a:picLocks noChangeAspect="0"/>
          </p:cNvPicPr>
          <p:nvPr/>
        </p:nvPicPr>
        <p:blipFill>
          <a:blip r:embed="rId2">
            <a:extLst/>
          </a:blip>
          <a:stretch>
            <a:fillRect/>
          </a:stretch>
        </p:blipFill>
        <p:spPr>
          <a:xfrm>
            <a:off x="1740306" y="2477701"/>
            <a:ext cx="9524188" cy="6717739"/>
          </a:xfrm>
          <a:prstGeom prst="rect">
            <a:avLst/>
          </a:prstGeom>
          <a:effectLst>
            <a:outerShdw sx="100000" sy="100000" kx="0" ky="0" algn="b" rotWithShape="0" blurRad="342900" dist="0" dir="0">
              <a:srgbClr val="000000">
                <a:alpha val="75000"/>
              </a:srgbClr>
            </a:outerShdw>
          </a:effectLst>
        </p:spPr>
      </p:pic>
      <p:sp>
        <p:nvSpPr>
          <p:cNvPr id="281" name="Review"/>
          <p:cNvSpPr txBox="1"/>
          <p:nvPr/>
        </p:nvSpPr>
        <p:spPr>
          <a:xfrm>
            <a:off x="4849457" y="877675"/>
            <a:ext cx="2712644" cy="10189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Review</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Google Shape;265;p27" descr="Google Shape;265;p27"/>
          <p:cNvPicPr>
            <a:picLocks noChangeAspect="1"/>
          </p:cNvPicPr>
          <p:nvPr/>
        </p:nvPicPr>
        <p:blipFill>
          <a:blip r:embed="rId3">
            <a:extLst/>
          </a:blip>
          <a:stretch>
            <a:fillRect/>
          </a:stretch>
        </p:blipFill>
        <p:spPr>
          <a:xfrm>
            <a:off x="10214030" y="8932167"/>
            <a:ext cx="571457" cy="571457"/>
          </a:xfrm>
          <a:prstGeom prst="rect">
            <a:avLst/>
          </a:prstGeom>
          <a:ln w="12700">
            <a:miter lim="400000"/>
          </a:ln>
        </p:spPr>
      </p:pic>
      <p:sp>
        <p:nvSpPr>
          <p:cNvPr id="284" name="Google Shape;266;p27"/>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
        <p:nvSpPr>
          <p:cNvPr id="285" name="Google Shape;267;p27"/>
          <p:cNvSpPr txBox="1"/>
          <p:nvPr/>
        </p:nvSpPr>
        <p:spPr>
          <a:xfrm>
            <a:off x="1270000" y="3112393"/>
            <a:ext cx="10464800" cy="27721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8000" u="sng">
                <a:latin typeface="+mn-lt"/>
                <a:ea typeface="+mn-ea"/>
                <a:cs typeface="+mn-cs"/>
                <a:sym typeface="Helvetica Neue"/>
              </a:defRPr>
            </a:lvl1pPr>
          </a:lstStyle>
          <a:p>
            <a:pPr/>
            <a:r>
              <a:t>Future &amp; Potential</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Google Shape;273;p28" descr="Google Shape;273;p28"/>
          <p:cNvPicPr>
            <a:picLocks noChangeAspect="1"/>
          </p:cNvPicPr>
          <p:nvPr/>
        </p:nvPicPr>
        <p:blipFill>
          <a:blip r:embed="rId2">
            <a:extLst/>
          </a:blip>
          <a:stretch>
            <a:fillRect/>
          </a:stretch>
        </p:blipFill>
        <p:spPr>
          <a:xfrm>
            <a:off x="10214030" y="8932167"/>
            <a:ext cx="571457" cy="571457"/>
          </a:xfrm>
          <a:prstGeom prst="rect">
            <a:avLst/>
          </a:prstGeom>
          <a:ln w="12700">
            <a:miter lim="400000"/>
          </a:ln>
        </p:spPr>
      </p:pic>
      <p:sp>
        <p:nvSpPr>
          <p:cNvPr id="290" name="Google Shape;274;p28"/>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
        <p:nvSpPr>
          <p:cNvPr id="291" name="Resources"/>
          <p:cNvSpPr txBox="1"/>
          <p:nvPr/>
        </p:nvSpPr>
        <p:spPr>
          <a:xfrm>
            <a:off x="4573048" y="810230"/>
            <a:ext cx="3544635" cy="9449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lvl1pPr>
          </a:lstStyle>
          <a:p>
            <a:pPr/>
            <a:r>
              <a:t>Resources</a:t>
            </a:r>
          </a:p>
        </p:txBody>
      </p:sp>
      <p:sp>
        <p:nvSpPr>
          <p:cNvPr id="292" name="Documentation: vapor.codes…"/>
          <p:cNvSpPr txBox="1"/>
          <p:nvPr/>
        </p:nvSpPr>
        <p:spPr>
          <a:xfrm>
            <a:off x="345500" y="2229317"/>
            <a:ext cx="8589240" cy="1840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Documentation: </a:t>
            </a:r>
            <a:r>
              <a:rPr>
                <a:solidFill>
                  <a:srgbClr val="FF40FF"/>
                </a:solidFill>
              </a:rPr>
              <a:t>vapor.codes</a:t>
            </a:r>
          </a:p>
          <a:p>
            <a:pPr algn="l"/>
            <a:r>
              <a:t>Video Courses: </a:t>
            </a:r>
            <a:r>
              <a:rPr>
                <a:solidFill>
                  <a:srgbClr val="FF40FF"/>
                </a:solidFill>
              </a:rPr>
              <a:t>Vapor Academy</a:t>
            </a:r>
          </a:p>
          <a:p>
            <a:pPr algn="l"/>
            <a:r>
              <a:t>Repo: </a:t>
            </a:r>
            <a:r>
              <a:rPr u="sng">
                <a:solidFill>
                  <a:srgbClr val="FF40FF"/>
                </a:solidFill>
                <a:hlinkClick r:id="rId3" invalidUrl="" action="" tgtFrame="" tooltip="" history="1" highlightClick="0" endSnd="0"/>
              </a:rPr>
              <a:t>https://github.com/vapor/vapor</a:t>
            </a:r>
          </a:p>
        </p:txBody>
      </p:sp>
      <p:pic>
        <p:nvPicPr>
          <p:cNvPr id="293" name="Google Shape;192;p23" descr="Google Shape;192;p23"/>
          <p:cNvPicPr>
            <a:picLocks noChangeAspect="1"/>
          </p:cNvPicPr>
          <p:nvPr/>
        </p:nvPicPr>
        <p:blipFill>
          <a:blip r:embed="rId4">
            <a:extLst/>
          </a:blip>
          <a:stretch>
            <a:fillRect/>
          </a:stretch>
        </p:blipFill>
        <p:spPr>
          <a:xfrm>
            <a:off x="3297737" y="5046650"/>
            <a:ext cx="6209431" cy="319897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Google Shape;280;p29"/>
          <p:cNvSpPr txBox="1"/>
          <p:nvPr>
            <p:ph type="title"/>
          </p:nvPr>
        </p:nvSpPr>
        <p:spPr>
          <a:xfrm>
            <a:off x="762000" y="3413687"/>
            <a:ext cx="11480800" cy="2146301"/>
          </a:xfrm>
          <a:prstGeom prst="rect">
            <a:avLst/>
          </a:prstGeom>
        </p:spPr>
        <p:txBody>
          <a:bodyPr/>
          <a:lstStyle/>
          <a:p>
            <a:pPr defTabSz="350520">
              <a:defRPr i="1" sz="4140">
                <a:effectLst>
                  <a:outerShdw sx="100000" sy="100000" kx="0" ky="0" algn="b" rotWithShape="0" blurRad="30480" dist="15240" dir="5400000">
                    <a:srgbClr val="000000"/>
                  </a:outerShdw>
                </a:effectLst>
              </a:defRPr>
            </a:pPr>
            <a:r>
              <a:rPr>
                <a:solidFill>
                  <a:srgbClr val="FF40FF"/>
                </a:solidFill>
              </a:rPr>
              <a:t>Them:</a:t>
            </a:r>
            <a:r>
              <a:t> So what kinds of things to you build?..</a:t>
            </a:r>
          </a:p>
          <a:p>
            <a:pPr defTabSz="350520">
              <a:defRPr i="1" sz="4140">
                <a:effectLst>
                  <a:outerShdw sx="100000" sy="100000" kx="0" ky="0" algn="b" rotWithShape="0" blurRad="30480" dist="15240" dir="5400000">
                    <a:srgbClr val="000000"/>
                  </a:outerShdw>
                </a:effectLst>
              </a:defRPr>
            </a:pPr>
          </a:p>
          <a:p>
            <a:pPr defTabSz="350520">
              <a:defRPr i="1" sz="4140">
                <a:effectLst>
                  <a:outerShdw sx="100000" sy="100000" kx="0" ky="0" algn="b" rotWithShape="0" blurRad="30480" dist="15240" dir="5400000">
                    <a:srgbClr val="000000"/>
                  </a:outerShdw>
                </a:effectLst>
              </a:defRPr>
            </a:pPr>
            <a:r>
              <a:rPr>
                <a:solidFill>
                  <a:srgbClr val="FF40FF"/>
                </a:solidFill>
              </a:rPr>
              <a:t>Swift Devs:</a:t>
            </a:r>
            <a:r>
              <a:t> YES.</a:t>
            </a:r>
          </a:p>
        </p:txBody>
      </p:sp>
      <p:pic>
        <p:nvPicPr>
          <p:cNvPr id="296" name="Google Shape;282;p29" descr="Google Shape;282;p29"/>
          <p:cNvPicPr>
            <a:picLocks noChangeAspect="1"/>
          </p:cNvPicPr>
          <p:nvPr/>
        </p:nvPicPr>
        <p:blipFill>
          <a:blip r:embed="rId2">
            <a:extLst/>
          </a:blip>
          <a:stretch>
            <a:fillRect/>
          </a:stretch>
        </p:blipFill>
        <p:spPr>
          <a:xfrm>
            <a:off x="10214030" y="8932167"/>
            <a:ext cx="571457" cy="571457"/>
          </a:xfrm>
          <a:prstGeom prst="rect">
            <a:avLst/>
          </a:prstGeom>
          <a:ln w="12700">
            <a:miter lim="400000"/>
          </a:ln>
        </p:spPr>
      </p:pic>
      <p:sp>
        <p:nvSpPr>
          <p:cNvPr id="297" name="Google Shape;283;p29"/>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Google Shape;288;p31"/>
          <p:cNvSpPr txBox="1"/>
          <p:nvPr>
            <p:ph type="title"/>
          </p:nvPr>
        </p:nvSpPr>
        <p:spPr>
          <a:xfrm>
            <a:off x="830787" y="2401685"/>
            <a:ext cx="11480801" cy="2146301"/>
          </a:xfrm>
          <a:prstGeom prst="rect">
            <a:avLst/>
          </a:prstGeom>
        </p:spPr>
        <p:txBody>
          <a:bodyPr/>
          <a:lstStyle/>
          <a:p>
            <a:pPr/>
            <a:r>
              <a:t>Thank You!</a:t>
            </a:r>
          </a:p>
        </p:txBody>
      </p:sp>
      <p:pic>
        <p:nvPicPr>
          <p:cNvPr id="300" name="Google Shape;289;p31" descr="Google Shape;289;p31"/>
          <p:cNvPicPr>
            <a:picLocks noChangeAspect="1"/>
          </p:cNvPicPr>
          <p:nvPr/>
        </p:nvPicPr>
        <p:blipFill>
          <a:blip r:embed="rId2">
            <a:extLst/>
          </a:blip>
          <a:stretch>
            <a:fillRect/>
          </a:stretch>
        </p:blipFill>
        <p:spPr>
          <a:xfrm>
            <a:off x="4833759" y="6467917"/>
            <a:ext cx="609777" cy="609778"/>
          </a:xfrm>
          <a:prstGeom prst="rect">
            <a:avLst/>
          </a:prstGeom>
          <a:ln w="12700">
            <a:miter lim="400000"/>
          </a:ln>
        </p:spPr>
      </p:pic>
      <p:sp>
        <p:nvSpPr>
          <p:cNvPr id="301" name="Google Shape;290;p31"/>
          <p:cNvSpPr txBox="1"/>
          <p:nvPr/>
        </p:nvSpPr>
        <p:spPr>
          <a:xfrm>
            <a:off x="5441877" y="6448757"/>
            <a:ext cx="2258621" cy="609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3400">
                <a:latin typeface="+mn-lt"/>
                <a:ea typeface="+mn-ea"/>
                <a:cs typeface="+mn-cs"/>
                <a:sym typeface="Helvetica Neue"/>
              </a:defRPr>
            </a:lvl1pPr>
          </a:lstStyle>
          <a:p>
            <a:pPr/>
            <a:r>
              <a:t>@TimirahJ</a:t>
            </a:r>
          </a:p>
        </p:txBody>
      </p:sp>
      <p:sp>
        <p:nvSpPr>
          <p:cNvPr id="302" name="Google Shape;291;p31"/>
          <p:cNvSpPr txBox="1"/>
          <p:nvPr/>
        </p:nvSpPr>
        <p:spPr>
          <a:xfrm>
            <a:off x="5705957" y="5909185"/>
            <a:ext cx="1592887"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EF5FA7"/>
                </a:solidFill>
                <a:latin typeface="+mn-lt"/>
                <a:ea typeface="+mn-ea"/>
                <a:cs typeface="+mn-cs"/>
                <a:sym typeface="Helvetica Neue"/>
              </a:defRPr>
            </a:lvl1pPr>
          </a:lstStyle>
          <a:p>
            <a:pPr/>
            <a:r>
              <a:t>Tweet Me!</a:t>
            </a:r>
          </a:p>
        </p:txBody>
      </p:sp>
      <p:sp>
        <p:nvSpPr>
          <p:cNvPr id="303" name="Google Shape;292;p31"/>
          <p:cNvSpPr txBox="1"/>
          <p:nvPr/>
        </p:nvSpPr>
        <p:spPr>
          <a:xfrm>
            <a:off x="4050403" y="7450084"/>
            <a:ext cx="5041572" cy="609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3400">
                <a:latin typeface="+mn-lt"/>
                <a:ea typeface="+mn-ea"/>
                <a:cs typeface="+mn-cs"/>
                <a:sym typeface="Helvetica Neue"/>
              </a:defRPr>
            </a:lvl1pPr>
          </a:lstStyle>
          <a:p>
            <a:pPr/>
            <a:r>
              <a:t>timirah@cloudinary.com</a:t>
            </a:r>
          </a:p>
        </p:txBody>
      </p:sp>
      <p:sp>
        <p:nvSpPr>
          <p:cNvPr id="304" name="Google Shape;293;p31"/>
          <p:cNvSpPr txBox="1"/>
          <p:nvPr/>
        </p:nvSpPr>
        <p:spPr>
          <a:xfrm>
            <a:off x="4350587" y="8121110"/>
            <a:ext cx="4303626" cy="6097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3400" u="sng">
                <a:latin typeface="+mn-lt"/>
                <a:ea typeface="+mn-ea"/>
                <a:cs typeface="+mn-cs"/>
                <a:sym typeface="Helvetica Neue"/>
                <a:hlinkClick r:id="rId3" invalidUrl="" action="" tgtFrame="" tooltip="" history="1" highlightClick="0" endSnd="0"/>
              </a:defRPr>
            </a:lvl1pPr>
          </a:lstStyle>
          <a:p>
            <a:pPr/>
            <a:r>
              <a:rPr>
                <a:hlinkClick r:id="rId3" invalidUrl="" action="" tgtFrame="" tooltip="" history="1" highlightClick="0" endSnd="0"/>
              </a:rPr>
              <a:t>GitHub.com/timirahj</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cloudinary_logo_for_dark_bg.png" descr="cloudinary_logo_for_dark_bg.png"/>
          <p:cNvPicPr>
            <a:picLocks noChangeAspect="1"/>
          </p:cNvPicPr>
          <p:nvPr/>
        </p:nvPicPr>
        <p:blipFill>
          <a:blip r:embed="rId2">
            <a:extLst/>
          </a:blip>
          <a:stretch>
            <a:fillRect/>
          </a:stretch>
        </p:blipFill>
        <p:spPr>
          <a:xfrm>
            <a:off x="1858361" y="2860283"/>
            <a:ext cx="8625042" cy="219076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Google Shape;76;p4"/>
          <p:cNvSpPr txBox="1"/>
          <p:nvPr/>
        </p:nvSpPr>
        <p:spPr>
          <a:xfrm>
            <a:off x="4064762" y="693673"/>
            <a:ext cx="4875277" cy="12796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u="sng">
                <a:latin typeface="+mn-lt"/>
                <a:ea typeface="+mn-ea"/>
                <a:cs typeface="+mn-cs"/>
                <a:sym typeface="Helvetica Neue"/>
              </a:defRPr>
            </a:lvl1pPr>
          </a:lstStyle>
          <a:p>
            <a:pPr/>
            <a:r>
              <a:t>Rundown:</a:t>
            </a:r>
          </a:p>
        </p:txBody>
      </p:sp>
      <p:pic>
        <p:nvPicPr>
          <p:cNvPr id="137" name="Google Shape;77;p4" descr="Google Shape;77;p4"/>
          <p:cNvPicPr>
            <a:picLocks noChangeAspect="1"/>
          </p:cNvPicPr>
          <p:nvPr/>
        </p:nvPicPr>
        <p:blipFill>
          <a:blip r:embed="rId2">
            <a:extLst/>
          </a:blip>
          <a:stretch>
            <a:fillRect/>
          </a:stretch>
        </p:blipFill>
        <p:spPr>
          <a:xfrm>
            <a:off x="10264830" y="8932167"/>
            <a:ext cx="571457" cy="571457"/>
          </a:xfrm>
          <a:prstGeom prst="rect">
            <a:avLst/>
          </a:prstGeom>
          <a:ln w="12700">
            <a:miter lim="400000"/>
          </a:ln>
        </p:spPr>
      </p:pic>
      <p:sp>
        <p:nvSpPr>
          <p:cNvPr id="138" name="Google Shape;78;p4"/>
          <p:cNvSpPr txBox="1"/>
          <p:nvPr/>
        </p:nvSpPr>
        <p:spPr>
          <a:xfrm>
            <a:off x="107944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pic>
        <p:nvPicPr>
          <p:cNvPr id="139" name="The progression of the Swift language… &#10; The progression of the Swift language &#10; Swift vs. Your favorite backend language &#10; Benefits of Swift End-to-End &#10; An Intro to Vapor &#10; Building a Serverless App with Swift " descr="The progression of the Swift language…  The progression of the Swift language  Swift vs. Your favorite backend language  Benefits of Swift End-to-End  An Intro to Vapor  Building a Serverless App with Swift "/>
          <p:cNvPicPr>
            <a:picLocks noChangeAspect="0"/>
          </p:cNvPicPr>
          <p:nvPr/>
        </p:nvPicPr>
        <p:blipFill>
          <a:blip r:embed="rId3">
            <a:extLst/>
          </a:blip>
          <a:stretch>
            <a:fillRect/>
          </a:stretch>
        </p:blipFill>
        <p:spPr>
          <a:xfrm>
            <a:off x="1478572" y="2477701"/>
            <a:ext cx="9524188" cy="6717739"/>
          </a:xfrm>
          <a:prstGeom prst="rect">
            <a:avLst/>
          </a:prstGeom>
          <a:effectLst>
            <a:outerShdw sx="100000" sy="100000" kx="0" ky="0" algn="b" rotWithShape="0" blurRad="342900" dist="0" dir="0">
              <a:srgbClr val="000000">
                <a:alpha val="75000"/>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Google Shape;116;p15" descr="Google Shape;116;p15"/>
          <p:cNvPicPr>
            <a:picLocks noChangeAspect="1"/>
          </p:cNvPicPr>
          <p:nvPr/>
        </p:nvPicPr>
        <p:blipFill>
          <a:blip r:embed="rId2">
            <a:extLst/>
          </a:blip>
          <a:stretch>
            <a:fillRect/>
          </a:stretch>
        </p:blipFill>
        <p:spPr>
          <a:xfrm>
            <a:off x="10214030" y="8932167"/>
            <a:ext cx="571457" cy="571457"/>
          </a:xfrm>
          <a:prstGeom prst="rect">
            <a:avLst/>
          </a:prstGeom>
          <a:ln w="12700">
            <a:miter lim="400000"/>
          </a:ln>
        </p:spPr>
      </p:pic>
      <p:sp>
        <p:nvSpPr>
          <p:cNvPr id="142" name="Google Shape;117;p15"/>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
        <p:nvSpPr>
          <p:cNvPr id="143" name="Google Shape;118;p15"/>
          <p:cNvSpPr txBox="1"/>
          <p:nvPr/>
        </p:nvSpPr>
        <p:spPr>
          <a:xfrm>
            <a:off x="1270000" y="3112393"/>
            <a:ext cx="10464800" cy="27721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8000" u="sng">
                <a:latin typeface="+mn-lt"/>
                <a:ea typeface="+mn-ea"/>
                <a:cs typeface="+mn-cs"/>
                <a:sym typeface="Helvetica Neue"/>
              </a:defRPr>
            </a:lvl1pPr>
          </a:lstStyle>
          <a:p>
            <a:pPr/>
            <a:r>
              <a:t>Evolution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Google Shape;95;p10" descr="Google Shape;95;p10"/>
          <p:cNvPicPr>
            <a:picLocks noChangeAspect="0"/>
          </p:cNvPicPr>
          <p:nvPr/>
        </p:nvPicPr>
        <p:blipFill>
          <a:blip r:embed="rId2">
            <a:extLst/>
          </a:blip>
          <a:stretch>
            <a:fillRect/>
          </a:stretch>
        </p:blipFill>
        <p:spPr>
          <a:xfrm>
            <a:off x="1627215" y="1851135"/>
            <a:ext cx="9750370" cy="7100814"/>
          </a:xfrm>
          <a:prstGeom prst="rect">
            <a:avLst/>
          </a:prstGeom>
          <a:ln w="12700">
            <a:miter lim="400000"/>
          </a:ln>
        </p:spPr>
      </p:pic>
      <p:sp>
        <p:nvSpPr>
          <p:cNvPr id="146" name="2014… Swift was born!!!"/>
          <p:cNvSpPr txBox="1"/>
          <p:nvPr/>
        </p:nvSpPr>
        <p:spPr>
          <a:xfrm>
            <a:off x="1774952" y="457200"/>
            <a:ext cx="9454897"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rgbClr val="FF40FF"/>
                </a:solidFill>
                <a:latin typeface="+mn-lt"/>
                <a:ea typeface="+mn-ea"/>
                <a:cs typeface="+mn-cs"/>
                <a:sym typeface="Helvetica Neue"/>
              </a:defRPr>
            </a:lvl1pPr>
          </a:lstStyle>
          <a:p>
            <a:pPr/>
            <a:r>
              <a:t>2014… Swift was born!!!</a:t>
            </a:r>
            <a:endParaRPr sz="1200">
              <a:latin typeface="Times"/>
              <a:ea typeface="Times"/>
              <a:cs typeface="Times"/>
              <a:sym typeface="Times"/>
            </a:endParaRPr>
          </a:p>
        </p:txBody>
      </p:sp>
    </p:spTree>
  </p:cSld>
  <p:clrMapOvr>
    <a:masterClrMapping/>
  </p:clrMapOvr>
  <p:transition xmlns:p14="http://schemas.microsoft.com/office/powerpoint/2010/main" spd="med" advClick="0" advTm="0"/>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Google Shape;100;p12"/>
          <p:cNvSpPr txBox="1"/>
          <p:nvPr>
            <p:ph type="title"/>
          </p:nvPr>
        </p:nvSpPr>
        <p:spPr>
          <a:xfrm>
            <a:off x="762000" y="279400"/>
            <a:ext cx="11480800" cy="2717800"/>
          </a:xfrm>
          <a:prstGeom prst="rect">
            <a:avLst/>
          </a:prstGeom>
        </p:spPr>
        <p:txBody>
          <a:bodyPr/>
          <a:lstStyle>
            <a:lvl1pPr>
              <a:defRPr i="1" sz="7200"/>
            </a:lvl1pPr>
          </a:lstStyle>
          <a:p>
            <a:pPr/>
            <a:r>
              <a:t>What made it so sexy?</a:t>
            </a:r>
          </a:p>
        </p:txBody>
      </p:sp>
      <p:sp>
        <p:nvSpPr>
          <p:cNvPr id="149" name="Google Shape;101;p12"/>
          <p:cNvSpPr txBox="1"/>
          <p:nvPr/>
        </p:nvSpPr>
        <p:spPr>
          <a:xfrm>
            <a:off x="1221764" y="3330038"/>
            <a:ext cx="10561272" cy="30935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lnSpc>
                <a:spcPct val="150000"/>
              </a:lnSpc>
              <a:buClr>
                <a:srgbClr val="FF40FF"/>
              </a:buClr>
              <a:buSzPts val="2600"/>
              <a:buFont typeface="Helvetica Neue"/>
              <a:buChar char="•"/>
              <a:defRPr b="1" i="1" sz="2600">
                <a:latin typeface="+mn-lt"/>
                <a:ea typeface="+mn-ea"/>
                <a:cs typeface="+mn-cs"/>
                <a:sym typeface="Helvetica Neue"/>
              </a:defRPr>
            </a:pPr>
            <a:r>
              <a:t>Catchy syntax for MOST programmers (JavaScript, Python, C++)</a:t>
            </a:r>
          </a:p>
          <a:p>
            <a:pPr marL="228600" indent="-228600" algn="l">
              <a:lnSpc>
                <a:spcPct val="150000"/>
              </a:lnSpc>
              <a:buClr>
                <a:srgbClr val="FF40FF"/>
              </a:buClr>
              <a:buSzPts val="2600"/>
              <a:buFont typeface="Helvetica Neue"/>
              <a:buChar char="•"/>
              <a:defRPr b="1" i="1" sz="2600" u="sng">
                <a:solidFill>
                  <a:srgbClr val="FFFFFF"/>
                </a:solidFill>
                <a:latin typeface="+mn-lt"/>
                <a:ea typeface="+mn-ea"/>
                <a:cs typeface="+mn-cs"/>
                <a:sym typeface="Helvetica Neue"/>
              </a:defRPr>
            </a:pPr>
            <a:r>
              <a:rPr i="0" u="none"/>
              <a:t>Fair</a:t>
            </a:r>
            <a:r>
              <a:rPr b="0" i="0" u="none"/>
              <a:t> </a:t>
            </a:r>
            <a:r>
              <a:rPr u="none"/>
              <a:t>transition from Obj-C</a:t>
            </a:r>
            <a:endParaRPr u="none">
              <a:solidFill>
                <a:srgbClr val="000000"/>
              </a:solidFill>
            </a:endParaRPr>
          </a:p>
          <a:p>
            <a:pPr marL="228600" indent="-228600" algn="l">
              <a:lnSpc>
                <a:spcPct val="150000"/>
              </a:lnSpc>
              <a:buClr>
                <a:srgbClr val="FF40FF"/>
              </a:buClr>
              <a:buSzPts val="2600"/>
              <a:buFont typeface="Helvetica Neue"/>
              <a:buChar char="•"/>
              <a:defRPr b="1" i="1" sz="2600">
                <a:latin typeface="+mn-lt"/>
                <a:ea typeface="+mn-ea"/>
                <a:cs typeface="+mn-cs"/>
                <a:sym typeface="Helvetica Neue"/>
              </a:defRPr>
            </a:pPr>
            <a:r>
              <a:t>Prevents Huge Memory Leaks</a:t>
            </a:r>
          </a:p>
          <a:p>
            <a:pPr marL="228600" indent="-228600" algn="l">
              <a:lnSpc>
                <a:spcPct val="150000"/>
              </a:lnSpc>
              <a:buClr>
                <a:srgbClr val="FF40FF"/>
              </a:buClr>
              <a:buSzPts val="2600"/>
              <a:buFont typeface="Helvetica Neue"/>
              <a:buChar char="•"/>
              <a:defRPr b="1" i="1" sz="2600">
                <a:latin typeface="+mn-lt"/>
                <a:ea typeface="+mn-ea"/>
                <a:cs typeface="+mn-cs"/>
                <a:sym typeface="Helvetica Neue"/>
              </a:defRPr>
            </a:pPr>
            <a:r>
              <a:t>Faster Performance</a:t>
            </a:r>
          </a:p>
        </p:txBody>
      </p:sp>
      <p:pic>
        <p:nvPicPr>
          <p:cNvPr id="150" name="Google Shape;102;p12" descr="Google Shape;102;p12"/>
          <p:cNvPicPr>
            <a:picLocks noChangeAspect="1"/>
          </p:cNvPicPr>
          <p:nvPr/>
        </p:nvPicPr>
        <p:blipFill>
          <a:blip r:embed="rId3">
            <a:extLst/>
          </a:blip>
          <a:stretch>
            <a:fillRect/>
          </a:stretch>
        </p:blipFill>
        <p:spPr>
          <a:xfrm>
            <a:off x="10175930" y="8932167"/>
            <a:ext cx="571457" cy="571457"/>
          </a:xfrm>
          <a:prstGeom prst="rect">
            <a:avLst/>
          </a:prstGeom>
          <a:ln w="12700">
            <a:miter lim="400000"/>
          </a:ln>
        </p:spPr>
      </p:pic>
      <p:sp>
        <p:nvSpPr>
          <p:cNvPr id="151" name="Google Shape;103;p12"/>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Google Shape;123;p16"/>
          <p:cNvSpPr txBox="1"/>
          <p:nvPr>
            <p:ph type="ctrTitle"/>
          </p:nvPr>
        </p:nvSpPr>
        <p:spPr>
          <a:prstGeom prst="rect">
            <a:avLst/>
          </a:prstGeom>
        </p:spPr>
        <p:txBody>
          <a:bodyPr/>
          <a:lstStyle>
            <a:lvl1pPr>
              <a:defRPr sz="7300" u="sng"/>
            </a:lvl1pPr>
          </a:lstStyle>
          <a:p>
            <a:pPr/>
            <a:r>
              <a:t>In 2015…</a:t>
            </a:r>
          </a:p>
        </p:txBody>
      </p:sp>
      <p:sp>
        <p:nvSpPr>
          <p:cNvPr id="156" name="Google Shape;124;p16"/>
          <p:cNvSpPr txBox="1"/>
          <p:nvPr/>
        </p:nvSpPr>
        <p:spPr>
          <a:xfrm>
            <a:off x="1331316" y="720647"/>
            <a:ext cx="10681447" cy="9696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5700">
                <a:solidFill>
                  <a:srgbClr val="FF40FF"/>
                </a:solidFill>
                <a:latin typeface="+mn-lt"/>
                <a:ea typeface="+mn-ea"/>
                <a:cs typeface="+mn-cs"/>
                <a:sym typeface="Helvetica Neue"/>
              </a:defRPr>
            </a:lvl1pPr>
          </a:lstStyle>
          <a:p>
            <a:pPr/>
            <a:r>
              <a:t>2015…Open Sourced Swift!!!</a:t>
            </a:r>
          </a:p>
        </p:txBody>
      </p:sp>
      <p:pic>
        <p:nvPicPr>
          <p:cNvPr id="157" name="Google Shape;125;p16" descr="Google Shape;125;p16"/>
          <p:cNvPicPr>
            <a:picLocks noChangeAspect="0"/>
          </p:cNvPicPr>
          <p:nvPr/>
        </p:nvPicPr>
        <p:blipFill>
          <a:blip r:embed="rId3">
            <a:extLst/>
          </a:blip>
          <a:stretch>
            <a:fillRect/>
          </a:stretch>
        </p:blipFill>
        <p:spPr>
          <a:xfrm>
            <a:off x="3227802" y="2343835"/>
            <a:ext cx="6220880" cy="5878730"/>
          </a:xfrm>
          <a:prstGeom prst="rect">
            <a:avLst/>
          </a:prstGeom>
          <a:ln w="12700">
            <a:miter lim="400000"/>
          </a:ln>
        </p:spPr>
      </p:pic>
      <p:pic>
        <p:nvPicPr>
          <p:cNvPr id="158" name="Google Shape;126;p16" descr="Google Shape;126;p16"/>
          <p:cNvPicPr>
            <a:picLocks noChangeAspect="1"/>
          </p:cNvPicPr>
          <p:nvPr/>
        </p:nvPicPr>
        <p:blipFill>
          <a:blip r:embed="rId4">
            <a:extLst/>
          </a:blip>
          <a:stretch>
            <a:fillRect/>
          </a:stretch>
        </p:blipFill>
        <p:spPr>
          <a:xfrm>
            <a:off x="10188630" y="8932167"/>
            <a:ext cx="571457" cy="571457"/>
          </a:xfrm>
          <a:prstGeom prst="rect">
            <a:avLst/>
          </a:prstGeom>
          <a:ln w="12700">
            <a:miter lim="400000"/>
          </a:ln>
        </p:spPr>
      </p:pic>
      <p:sp>
        <p:nvSpPr>
          <p:cNvPr id="159" name="Google Shape;127;p16"/>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Google Shape;132;p19" descr="Google Shape;132;p19"/>
          <p:cNvPicPr>
            <a:picLocks noChangeAspect="1"/>
          </p:cNvPicPr>
          <p:nvPr/>
        </p:nvPicPr>
        <p:blipFill>
          <a:blip r:embed="rId2">
            <a:extLst/>
          </a:blip>
          <a:srcRect l="9236" t="0" r="9235" b="0"/>
          <a:stretch>
            <a:fillRect/>
          </a:stretch>
        </p:blipFill>
        <p:spPr>
          <a:xfrm>
            <a:off x="299388" y="1276649"/>
            <a:ext cx="12406022" cy="4078577"/>
          </a:xfrm>
          <a:prstGeom prst="rect">
            <a:avLst/>
          </a:prstGeom>
          <a:ln w="12700">
            <a:miter lim="400000"/>
          </a:ln>
          <a:effectLst>
            <a:outerShdw sx="100000" sy="100000" kx="0" ky="0" algn="b" rotWithShape="0" blurRad="63500" dist="38100" dir="5400000">
              <a:srgbClr val="000000">
                <a:alpha val="50000"/>
              </a:srgbClr>
            </a:outerShdw>
          </a:effectLst>
        </p:spPr>
      </p:pic>
      <p:pic>
        <p:nvPicPr>
          <p:cNvPr id="164" name="Google Shape;133;p19" descr="Google Shape;133;p19"/>
          <p:cNvPicPr>
            <a:picLocks noChangeAspect="1"/>
          </p:cNvPicPr>
          <p:nvPr/>
        </p:nvPicPr>
        <p:blipFill>
          <a:blip r:embed="rId3">
            <a:extLst/>
          </a:blip>
          <a:stretch>
            <a:fillRect/>
          </a:stretch>
        </p:blipFill>
        <p:spPr>
          <a:xfrm>
            <a:off x="10226730" y="8932167"/>
            <a:ext cx="571457" cy="571457"/>
          </a:xfrm>
          <a:prstGeom prst="rect">
            <a:avLst/>
          </a:prstGeom>
          <a:ln w="12700">
            <a:miter lim="400000"/>
          </a:ln>
        </p:spPr>
      </p:pic>
      <p:sp>
        <p:nvSpPr>
          <p:cNvPr id="165" name="Google Shape;134;p19"/>
          <p:cNvSpPr txBox="1"/>
          <p:nvPr/>
        </p:nvSpPr>
        <p:spPr>
          <a:xfrm>
            <a:off x="10718255" y="8962517"/>
            <a:ext cx="181714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atin typeface="+mn-lt"/>
                <a:ea typeface="+mn-ea"/>
                <a:cs typeface="+mn-cs"/>
                <a:sym typeface="Helvetica Neue"/>
              </a:defRPr>
            </a:lvl1pPr>
          </a:lstStyle>
          <a:p>
            <a:pPr/>
            <a:r>
              <a:t>@TimirahJ</a:t>
            </a:r>
          </a:p>
        </p:txBody>
      </p:sp>
      <p:sp>
        <p:nvSpPr>
          <p:cNvPr id="166" name="Google Shape;135;p19"/>
          <p:cNvSpPr txBox="1"/>
          <p:nvPr/>
        </p:nvSpPr>
        <p:spPr>
          <a:xfrm>
            <a:off x="1633999" y="6122625"/>
            <a:ext cx="9736802" cy="1402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lvl="3" marL="457200" indent="-457200">
              <a:buClr>
                <a:srgbClr val="FF40FF"/>
              </a:buClr>
              <a:buSzPts val="3600"/>
              <a:buFont typeface="Helvetica"/>
              <a:buChar char="●"/>
              <a:defRPr b="1" sz="3600">
                <a:latin typeface="Lato"/>
                <a:ea typeface="Lato"/>
                <a:cs typeface="Lato"/>
                <a:sym typeface="Lato"/>
              </a:defRPr>
            </a:pPr>
            <a:r>
              <a:t>Almost 90k commits</a:t>
            </a:r>
          </a:p>
          <a:p>
            <a:pPr lvl="3" marL="457200" indent="-457200">
              <a:spcBef>
                <a:spcPts val="1000"/>
              </a:spcBef>
              <a:buClr>
                <a:srgbClr val="FF40FF"/>
              </a:buClr>
              <a:buSzPts val="3600"/>
              <a:buFont typeface="Helvetica"/>
              <a:buChar char="●"/>
              <a:defRPr b="1" sz="3600">
                <a:latin typeface="Lato"/>
                <a:ea typeface="Lato"/>
                <a:cs typeface="Lato"/>
                <a:sym typeface="Lato"/>
              </a:defRPr>
            </a:pPr>
            <a:r>
              <a:t>Over 700 contributors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